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omments/modernComment_7FFFF288_26E12A13.xml" ContentType="application/vnd.ms-powerpoint.comments+xml"/>
  <Override PartName="/ppt/comments/modernComment_7FFFF285_80516ED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0" r:id="rId5"/>
    <p:sldMasterId id="2147483695" r:id="rId6"/>
    <p:sldMasterId id="2147483720" r:id="rId7"/>
  </p:sldMasterIdLst>
  <p:notesMasterIdLst>
    <p:notesMasterId r:id="rId17"/>
  </p:notesMasterIdLst>
  <p:sldIdLst>
    <p:sldId id="2147480191" r:id="rId8"/>
    <p:sldId id="2147480192" r:id="rId9"/>
    <p:sldId id="2147480200" r:id="rId10"/>
    <p:sldId id="2147480201" r:id="rId11"/>
    <p:sldId id="2147480194" r:id="rId12"/>
    <p:sldId id="2147480195" r:id="rId13"/>
    <p:sldId id="2147480196" r:id="rId14"/>
    <p:sldId id="2147480197" r:id="rId15"/>
    <p:sldId id="214748019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13ACF0B-7B2F-7BBE-4E77-6DD07C82388A}" name="Karen Burpee" initials="KB" userId="S::karen.burpee@am.adecco.net::23e5817c-e765-4c52-9a15-32918fa8b7f5" providerId="AD"/>
  <p188:author id="{23608147-DE86-8766-CE04-9AF1645DC940}" name="MARIE JOSE MHAWEJ" initials="MJM" userId="S::marie-jose.mhawej@emea.adecco.net::ba627103-5dc6-4070-ba00-84339d40d12f" providerId="AD"/>
  <p188:author id="{6A404E56-1A5A-1007-0D8F-ADA4282D190A}" name="Leanne O'Neill" initials="LO" userId="S::leanne.o'neill@lhh.com::5246e359-06bd-4684-924c-0c4056b8eb44" providerId="AD"/>
  <p188:author id="{2C31239F-532E-1E62-6602-6751BBD25CC1}" name="Caroline Berman" initials="CB" userId="S::Caroline.Berman@am.adecco.net::f71caaf1-fb3b-48fc-a923-cbb1b99b4ef1" providerId="AD"/>
  <p188:author id="{90B790A9-0D32-C6DF-F49E-BA81148956D8}" name="Lauren Barron" initials="LB" userId="S::lauren.barron@am.adecco.net::02ee4297-5658-4edf-b9c5-5ce6a8d3dda9" providerId="AD"/>
  <p188:author id="{790A41B9-A4DB-0244-661A-785E30CFFF2D}" name="Harpreet Chadha" initials="HC" userId="S::harpreet.chadha@am.adecco.net::cd599636-bd42-4922-8435-6966c944d2d2" providerId="AD"/>
  <p188:author id="{65165AC3-3529-C160-6894-CF56DEDFBB45}" name="Samantha Lafferty" initials="SL" userId="S::samantha.lafferty@am.adecco.net::31ab8e65-bf56-434c-ab7c-9b86c677bdb6" providerId="AD"/>
  <p188:author id="{534A5CEA-9A85-6CFC-4A69-917F13E63DD4}" name="Samantha LAFFERTY" initials="SL" userId="S::Samantha.Lafferty@am.adecco.net::31ab8e65-bf56-434c-ab7c-9b86c677bdb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46C"/>
    <a:srgbClr val="C0A0D6"/>
    <a:srgbClr val="7B3EAC"/>
    <a:srgbClr val="FFB26F"/>
    <a:srgbClr val="FF9030"/>
    <a:srgbClr val="BA2F47"/>
    <a:srgbClr val="FFC8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7AB825-4B18-434D-9F8C-48FE6114D67E}" vWet="2" dt="2024-01-09T13:54:40.550"/>
    <p1510:client id="{81CDFB7E-5459-4255-887D-54CFF6FA1BA6}" v="295" dt="2024-01-15T17:20:39.9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5" Type="http://schemas.openxmlformats.org/officeDocument/2006/relationships/slideMaster" Target="slideMasters/slideMaster2.xml"/><Relationship Id="rId15" Type="http://schemas.openxmlformats.org/officeDocument/2006/relationships/slide" Target="slides/slide8.xml"/><Relationship Id="rId23" Type="http://schemas.microsoft.com/office/2018/10/relationships/authors" Target="authors.xml"/><Relationship Id="rId10" Type="http://schemas.openxmlformats.org/officeDocument/2006/relationships/slide" Target="slides/slide3.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microsoft.com/office/2015/10/relationships/revisionInfo" Target="revisionInfo.xml"/></Relationships>
</file>

<file path=ppt/comments/modernComment_7FFFF285_80516EDF.xml><?xml version="1.0" encoding="utf-8"?>
<p188:cmLst xmlns:a="http://schemas.openxmlformats.org/drawingml/2006/main" xmlns:r="http://schemas.openxmlformats.org/officeDocument/2006/relationships" xmlns:p188="http://schemas.microsoft.com/office/powerpoint/2018/8/main">
  <p188:cm id="{6C03339E-1F91-456F-98AE-CBCFE33EAE1A}" authorId="{534A5CEA-9A85-6CFC-4A69-917F13E63DD4}" created="2023-10-27T18:39:58.959">
    <ac:txMkLst xmlns:ac="http://schemas.microsoft.com/office/drawing/2013/main/command">
      <pc:docMk xmlns:pc="http://schemas.microsoft.com/office/powerpoint/2013/main/command"/>
      <pc:sldMk xmlns:pc="http://schemas.microsoft.com/office/powerpoint/2013/main/command" cId="2152820447" sldId="2147480197"/>
      <ac:graphicFrameMk id="4" creationId="{205ABA84-670F-2E8E-1A74-C715CDEA0EDA}"/>
      <ac:tblMk/>
      <ac:tcMk rowId="2942544122" colId="192047195"/>
      <ac:txMk cp="0" len="39">
        <ac:context len="41" hash="2296704514"/>
      </ac:txMk>
    </ac:txMkLst>
    <p188:pos x="11440546" y="749303"/>
    <p188:txBody>
      <a:bodyPr/>
      <a:lstStyle/>
      <a:p>
        <a:r>
          <a:rPr lang="en-US"/>
          <a:t>Lauren: Consider copying this to Ideation for the Product Manager to define the functional reporting needs, and leave this for the PO to define the supporting technical requirements.</a:t>
        </a:r>
      </a:p>
    </p188:txBody>
  </p188:cm>
</p188:cmLst>
</file>

<file path=ppt/comments/modernComment_7FFFF288_26E12A13.xml><?xml version="1.0" encoding="utf-8"?>
<p188:cmLst xmlns:a="http://schemas.openxmlformats.org/drawingml/2006/main" xmlns:r="http://schemas.openxmlformats.org/officeDocument/2006/relationships" xmlns:p188="http://schemas.microsoft.com/office/powerpoint/2018/8/main">
  <p188:cm id="{35CF1E6F-BD17-43DB-B82C-5D38EB947CD4}" authorId="{534A5CEA-9A85-6CFC-4A69-917F13E63DD4}" status="resolved" created="2023-12-05T21:48:45.790" complete="100000">
    <pc:sldMkLst xmlns:pc="http://schemas.microsoft.com/office/powerpoint/2013/main/command">
      <pc:docMk/>
      <pc:sldMk cId="652290579" sldId="2147480200"/>
    </pc:sldMkLst>
    <p188:replyLst>
      <p188:reply id="{628E956D-DFE7-4F3A-A2CA-A9D2B1934AF4}" authorId="{513ACF0B-7B2F-7BBE-4E77-6DD07C82388A}" created="2023-12-06T14:19:00.717">
        <p188:txBody>
          <a:bodyPr/>
          <a:lstStyle/>
          <a:p>
            <a:r>
              <a:rPr lang="en-US"/>
              <a:t>Hey Sam - thanks for pulling this together. I think it's looking pretty good so far! I wonder - should we rename Overall CRN to Legacy CRN or do you think this workstream is already established/specific enough? </a:t>
            </a:r>
          </a:p>
        </p188:txBody>
      </p188:reply>
      <p188:reply id="{8EA6BA98-1C77-4E9A-B758-81D28C4B4E4D}" authorId="{65165AC3-3529-C160-6894-CF56DEDFBB45}" created="2023-12-06T16:14:32.536">
        <p188:txBody>
          <a:bodyPr/>
          <a:lstStyle/>
          <a:p>
            <a:r>
              <a:rPr lang="en-US"/>
              <a:t>I'm open to anything really. The only caveat I would mention is calling it Legacy CRN could make people think we're building a new CRN. CRN is legacy though... </a:t>
            </a:r>
          </a:p>
        </p188:txBody>
      </p188:reply>
    </p188:replyLst>
    <p188:txBody>
      <a:bodyPr/>
      <a:lstStyle/>
      <a:p>
        <a:r>
          <a:rPr lang="en-US"/>
          <a:t>[@Stephanie Meder] [@Karen Burpee] [@Lauren Barron]  Opinions? This is IT-focused, but I want us to be aligned.</a:t>
        </a:r>
      </a:p>
    </p188:txBody>
  </p188:cm>
  <p188:cm id="{094688F7-B3FA-4025-8CB3-E2A25FD75683}" authorId="{65165AC3-3529-C160-6894-CF56DEDFBB45}" created="2023-12-07T21:01:54.682">
    <ac:txMkLst xmlns:ac="http://schemas.microsoft.com/office/drawing/2013/main/command">
      <pc:docMk xmlns:pc="http://schemas.microsoft.com/office/powerpoint/2013/main/command"/>
      <pc:sldMk xmlns:pc="http://schemas.microsoft.com/office/powerpoint/2013/main/command" cId="652290579" sldId="2147480200"/>
      <ac:graphicFrameMk id="3" creationId="{38BFDADA-EE1D-8146-B714-3BCD6229B803}"/>
      <ac:tblMk/>
      <ac:tcMk rowId="2872685064" colId="460404308"/>
      <ac:txMk cp="0" len="25">
        <ac:context len="42" hash="3408743281"/>
      </ac:txMk>
    </ac:txMkLst>
    <p188:pos x="1185333" y="3810000"/>
    <p188:replyLst>
      <p188:reply id="{31EAE410-62D6-4252-BFA1-E3AE5C7FBA37}" authorId="{65165AC3-3529-C160-6894-CF56DEDFBB45}" created="2023-12-07T21:04:43.755">
        <p188:txBody>
          <a:bodyPr/>
          <a:lstStyle/>
          <a:p>
            <a:r>
              <a:rPr lang="en-US"/>
              <a:t>Need to add assessments</a:t>
            </a:r>
          </a:p>
        </p188:txBody>
      </p188:reply>
    </p188:replyLst>
    <p188:txBody>
      <a:bodyPr/>
      <a:lstStyle/>
      <a:p>
        <a:r>
          <a:rPr lang="en-US"/>
          <a:t>Connect this change with P&amp;I</a:t>
        </a:r>
      </a:p>
    </p188:txBody>
  </p188:cm>
  <p188:cm id="{935B507F-89AF-4B54-89BE-87A75DD36950}" authorId="{65165AC3-3529-C160-6894-CF56DEDFBB45}" created="2023-12-14T17:30:05.742">
    <ac:txMkLst xmlns:ac="http://schemas.microsoft.com/office/drawing/2013/main/command">
      <pc:docMk xmlns:pc="http://schemas.microsoft.com/office/powerpoint/2013/main/command"/>
      <pc:sldMk xmlns:pc="http://schemas.microsoft.com/office/powerpoint/2013/main/command" cId="652290579" sldId="2147480200"/>
      <ac:graphicFrameMk id="3" creationId="{38BFDADA-EE1D-8146-B714-3BCD6229B803}"/>
      <ac:tblMk/>
      <ac:tcMk rowId="2124117538" colId="460404308"/>
      <ac:txMk cp="0" len="12">
        <ac:context len="13" hash="2014756765"/>
      </ac:txMk>
    </ac:txMkLst>
    <p188:pos x="1108710" y="2725785"/>
    <p188:txBody>
      <a:bodyPr/>
      <a:lstStyle/>
      <a:p>
        <a:r>
          <a:rPr lang="en-US"/>
          <a:t>This is account settings, not candidate profile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CD5D7-D771-8C43-AE63-B65968E34FEB}"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45C3F-8E20-4047-8AF1-E9BA7FD0BF6D}" type="slidenum">
              <a:rPr lang="en-US" smtClean="0"/>
              <a:t>‹#›</a:t>
            </a:fld>
            <a:endParaRPr lang="en-US"/>
          </a:p>
        </p:txBody>
      </p:sp>
    </p:spTree>
    <p:extLst>
      <p:ext uri="{BB962C8B-B14F-4D97-AF65-F5344CB8AC3E}">
        <p14:creationId xmlns:p14="http://schemas.microsoft.com/office/powerpoint/2010/main" val="4267686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mmitment Divider 2">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r="5"/>
          <a:stretch/>
        </p:blipFill>
        <p:spPr>
          <a:xfrm>
            <a:off x="1" y="0"/>
            <a:ext cx="12191365"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accent6"/>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accent6"/>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4251CD66-B210-6898-29ED-B4AAA29F0318}"/>
              </a:ext>
            </a:extLst>
          </p:cNvPr>
          <p:cNvPicPr>
            <a:picLocks noChangeAspect="1"/>
          </p:cNvPicPr>
          <p:nvPr userDrawn="1"/>
        </p:nvPicPr>
        <p:blipFill>
          <a:blip r:embed="rId5"/>
          <a:srcRect l="50" r="50"/>
          <a:stretch/>
        </p:blipFill>
        <p:spPr>
          <a:xfrm>
            <a:off x="726153" y="5459808"/>
            <a:ext cx="645140" cy="861049"/>
          </a:xfrm>
          <a:prstGeom prst="rect">
            <a:avLst/>
          </a:prstGeom>
        </p:spPr>
      </p:pic>
    </p:spTree>
    <p:extLst>
      <p:ext uri="{BB962C8B-B14F-4D97-AF65-F5344CB8AC3E}">
        <p14:creationId xmlns:p14="http://schemas.microsoft.com/office/powerpoint/2010/main" val="115555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36618E8-7378-B54B-93D4-BAA138D466F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713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CDBF218-0AF4-0E46-B198-F63A0B8ECB9C}"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677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9FE5C00-53BA-AC4F-B8E1-742D23B491F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368552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225A5C2-0691-7C4D-8EBD-E96E19CB4FA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2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D014AF8-2078-8A4E-B97D-3D01713D7682}"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5362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83A4C90-36E2-974B-8932-D60C183AB3BF}"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9152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B8A69AD-80F9-4E40-8CC8-7276EE22FC10}"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r>
              <a:rPr lang="en-US"/>
              <a:t>Click icon to add table</a:t>
            </a:r>
          </a:p>
        </p:txBody>
      </p:sp>
    </p:spTree>
    <p:extLst>
      <p:ext uri="{BB962C8B-B14F-4D97-AF65-F5344CB8AC3E}">
        <p14:creationId xmlns:p14="http://schemas.microsoft.com/office/powerpoint/2010/main" val="194371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DDA9014-D41A-FF45-9B81-517814B2453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69336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BF91FC5-FC21-074C-9133-E294600005EC}"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32134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3157863-B482-5C4A-A6CF-12F0A4D8046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38841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4" r="4"/>
          <a:stretch/>
        </p:blipFill>
        <p:spPr>
          <a:xfrm>
            <a:off x="1" y="0"/>
            <a:ext cx="12191096"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C89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tx1">
                    <a:lumMod val="65000"/>
                    <a:lumOff val="35000"/>
                  </a:schemeClr>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9D59FAAD-7AE5-D3C0-1E1F-524F1C45D537}"/>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345135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8F6725F-6545-1B49-B237-A9A05423B53F}"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9" name="Triangle 8">
            <a:extLst>
              <a:ext uri="{FF2B5EF4-FFF2-40B4-BE49-F238E27FC236}">
                <a16:creationId xmlns:a16="http://schemas.microsoft.com/office/drawing/2014/main" id="{DC8ADEBF-E754-4041-A4ED-ECDDBC399E8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88881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145AEC04-B1CF-7B45-9048-3E884604CDA0}"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BE65D6E6-8154-0A40-96F1-29D45712A3F6}"/>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42490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C97AADA7-28A5-8E4B-8F9B-BC37D4DC602E}"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1" name="Triangle 10">
            <a:extLst>
              <a:ext uri="{FF2B5EF4-FFF2-40B4-BE49-F238E27FC236}">
                <a16:creationId xmlns:a16="http://schemas.microsoft.com/office/drawing/2014/main" id="{EF0747FF-E089-6446-956C-D5952711BF1F}"/>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89423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0DBCD6E-08AE-2849-A374-7A3E8EEE897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33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EDC85B9-FAE1-BD4A-869F-DFE1D2F1A86B}"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r>
              <a:rPr lang="en-US"/>
              <a:t>Click icon to add picture</a:t>
            </a:r>
          </a:p>
        </p:txBody>
      </p:sp>
    </p:spTree>
    <p:extLst>
      <p:ext uri="{BB962C8B-B14F-4D97-AF65-F5344CB8AC3E}">
        <p14:creationId xmlns:p14="http://schemas.microsoft.com/office/powerpoint/2010/main" val="1520919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r>
              <a:rPr lang="en-US"/>
              <a:t>Click icon to add picture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CD988A3-8756-AB4F-8B09-F5D658A693B6}"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213179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F2B08B6-757B-F141-B94A-F0844D4A1775}"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r>
              <a:rPr lang="en-US"/>
              <a:t>Click icon to add picture</a:t>
            </a:r>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r>
              <a:rPr lang="en-US"/>
              <a:t>Click icon to add picture</a:t>
            </a:r>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r>
              <a:rPr lang="en-US"/>
              <a:t>Click icon to add picture</a:t>
            </a:r>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r>
              <a:rPr lang="en-US"/>
              <a:t>Click icon to add picture</a:t>
            </a:r>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266656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FCB72D9-9556-E549-A24A-AFBE6B747C2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r>
              <a:rPr lang="en-US"/>
              <a:t>Click icon to add picture</a:t>
            </a:r>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45734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6CA11946-6929-2A45-B821-6AEB32EBCBA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r>
              <a:rPr lang="en-US"/>
              <a:t>Click icon to add picture</a:t>
            </a:r>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40351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A921569-63E2-AE4B-AB79-5918BDF9BBD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146708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5" r="5"/>
          <a:stretch/>
        </p:blipFill>
        <p:spPr>
          <a:xfrm>
            <a:off x="1" y="0"/>
            <a:ext cx="12190752"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903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74E7A61F-AA04-85F1-1B64-33C8D6D952C2}"/>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70155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A21FD80-DF4D-445B-9B8E-22D0C4A5063D}" type="datetime4">
              <a:rPr lang="en-GB" smtClean="0"/>
              <a:t>12 February 2024</a:t>
            </a:fld>
            <a:endParaRPr lang="en-US"/>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53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E530A87-825B-429E-9C6E-29586700380F}" type="datetime4">
              <a:rPr lang="en-GB" smtClean="0"/>
              <a:t>12 February 2024</a:t>
            </a:fld>
            <a:endParaRPr lang="en-US"/>
          </a:p>
        </p:txBody>
      </p:sp>
    </p:spTree>
    <p:extLst>
      <p:ext uri="{BB962C8B-B14F-4D97-AF65-F5344CB8AC3E}">
        <p14:creationId xmlns:p14="http://schemas.microsoft.com/office/powerpoint/2010/main" val="346152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582314D-BA1D-4F58-9A0C-93E920995CF3}" type="datetime4">
              <a:rPr lang="en-GB" smtClean="0"/>
              <a:t>12 February 2024</a:t>
            </a:fld>
            <a:endParaRPr lang="en-US"/>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3645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2621ED0-E1B4-40FA-B51F-59C0E0975C57}" type="datetime4">
              <a:rPr lang="en-GB" smtClean="0"/>
              <a:t>12 February 2024</a:t>
            </a:fld>
            <a:endParaRPr lang="en-US"/>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895788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4856B25-A6D2-49A0-9E78-573F310BCB78}" type="datetime4">
              <a:rPr lang="en-GB" smtClean="0"/>
              <a:t>12 February 2024</a:t>
            </a:fld>
            <a:endParaRPr lang="en-US"/>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24927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624BE5F-2AE5-44DA-A488-AF797A0D3D9F}" type="datetime4">
              <a:rPr lang="en-GB" smtClean="0"/>
              <a:t>12 February 2024</a:t>
            </a:fld>
            <a:endParaRPr lang="en-US"/>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92526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CDB9A58-CE83-444F-B7AD-F709F3D80674}" type="datetime4">
              <a:rPr lang="en-GB" smtClean="0"/>
              <a:t>12 February 2024</a:t>
            </a:fld>
            <a:endParaRPr lang="en-US"/>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64652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BD1A970-584F-4CF3-8FEB-1C783EF49D71}" type="datetime4">
              <a:rPr lang="en-GB" smtClean="0"/>
              <a:t>12 February 2024</a:t>
            </a:fld>
            <a:endParaRPr lang="en-US"/>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3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19E7201-B2DC-40CE-9DD0-1B54B3ED6BAA}" type="datetime4">
              <a:rPr lang="en-GB" smtClean="0"/>
              <a:t>12 February 2024</a:t>
            </a:fld>
            <a:endParaRPr lang="en-US"/>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3302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260C3F5-9813-4EC9-A167-59BC8BADB6B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6868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4" r="4"/>
          <a:stretch/>
        </p:blipFill>
        <p:spPr>
          <a:xfrm>
            <a:off x="1" y="0"/>
            <a:ext cx="12190949"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346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a:effectLst>
            <a:outerShdw blurRad="298160" dir="5400000" sx="134423" sy="134423" algn="ctr" rotWithShape="0">
              <a:srgbClr val="000000">
                <a:alpha val="60101"/>
              </a:srgbClr>
            </a:outerShdw>
          </a:effectLst>
        </p:spPr>
      </p:pic>
      <p:pic>
        <p:nvPicPr>
          <p:cNvPr id="3" name="Picture 2">
            <a:extLst>
              <a:ext uri="{FF2B5EF4-FFF2-40B4-BE49-F238E27FC236}">
                <a16:creationId xmlns:a16="http://schemas.microsoft.com/office/drawing/2014/main" id="{6FA071C0-6335-2288-C83B-D2DADA8DEA54}"/>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425647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006F6B3-E300-43BB-AF43-28DBD38AE0F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endParaRPr lang="en-US"/>
          </a:p>
        </p:txBody>
      </p:sp>
    </p:spTree>
    <p:extLst>
      <p:ext uri="{BB962C8B-B14F-4D97-AF65-F5344CB8AC3E}">
        <p14:creationId xmlns:p14="http://schemas.microsoft.com/office/powerpoint/2010/main" val="276195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48A520E-870D-4E74-A539-9A9F5A595FEC}"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100888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8283A70D-6E37-4AFC-9135-797E0762477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245188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4154C0F1-A808-4222-A910-71DA2E0CF1A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39631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1DE1A2A-D4A5-4479-BFE9-AF0940C00BD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52190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FC775380-4BC9-4B56-84A7-77A6BCC538C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riangle 8">
            <a:extLst>
              <a:ext uri="{FF2B5EF4-FFF2-40B4-BE49-F238E27FC236}">
                <a16:creationId xmlns:a16="http://schemas.microsoft.com/office/drawing/2014/main" id="{3FA82593-A71F-0140-9825-BEAF9127B8BA}"/>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Tree>
    <p:extLst>
      <p:ext uri="{BB962C8B-B14F-4D97-AF65-F5344CB8AC3E}">
        <p14:creationId xmlns:p14="http://schemas.microsoft.com/office/powerpoint/2010/main" val="256463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F0ABF779-5BC5-40D3-87BD-BE9DA558259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25BBAB7F-B200-3F41-8A2F-4A257F0E215F}"/>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96662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9DDDBC9-676D-447A-A8B8-C94E0E213FB2}"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75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2FAB060-32B2-49B8-BC2B-10AEC62C0552}"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endParaRPr lang="en-US"/>
          </a:p>
        </p:txBody>
      </p:sp>
    </p:spTree>
    <p:extLst>
      <p:ext uri="{BB962C8B-B14F-4D97-AF65-F5344CB8AC3E}">
        <p14:creationId xmlns:p14="http://schemas.microsoft.com/office/powerpoint/2010/main" val="421885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endParaRPr lang="en-US"/>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3510A3AE-8464-4F72-96BA-881EE1ED12B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152460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8961" y="160336"/>
            <a:ext cx="10515600" cy="1325563"/>
          </a:xfrm>
        </p:spPr>
        <p:txBody>
          <a:bodyPr>
            <a:normAutofit/>
          </a:bodyPr>
          <a:lstStyle>
            <a:lvl1pPr>
              <a:defRPr lang="en-US" sz="2800" b="0" i="0" kern="1200" dirty="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5480974-21CB-DB4F-B439-5EE9978A7A9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F4A354DF-9DDC-8F70-78CD-E9945E991F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2607" y="559242"/>
            <a:ext cx="429211" cy="490984"/>
          </a:xfrm>
          <a:prstGeom prst="rect">
            <a:avLst/>
          </a:prstGeom>
        </p:spPr>
      </p:pic>
    </p:spTree>
    <p:extLst>
      <p:ext uri="{BB962C8B-B14F-4D97-AF65-F5344CB8AC3E}">
        <p14:creationId xmlns:p14="http://schemas.microsoft.com/office/powerpoint/2010/main" val="170315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368207EB-B1C3-4DF6-B198-0F9CB303C3F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263290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F0F50749-1B1B-4B8A-BA82-8B9831D84249}"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endParaRPr lang="en-US"/>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45203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DE6D13-24D0-471B-BAEF-3ADD3BD79FF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endParaRPr lang="en-US"/>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63815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EDB945F-DD23-476C-BD03-10B96E31511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107199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5480974-21CB-DB4F-B439-5EE9978A7A9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93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02A61AD-D507-9A45-B764-AAD5DB5B7726}"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39615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CE1FA7A-5638-5243-A804-05DC7C93D9C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9927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145BC2A-BD7F-7C43-A634-29ECEE466D9D}"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293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36618E8-7378-B54B-93D4-BAA138D466F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706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CDBF218-0AF4-0E46-B198-F63A0B8ECB9C}"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3772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5480974-21CB-DB4F-B439-5EE9978A7A9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788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9FE5C00-53BA-AC4F-B8E1-742D23B491F4}"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426773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225A5C2-0691-7C4D-8EBD-E96E19CB4FA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28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D014AF8-2078-8A4E-B97D-3D01713D7682}"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9073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83A4C90-36E2-974B-8932-D60C183AB3BF}"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97710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B8A69AD-80F9-4E40-8CC8-7276EE22FC10}"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endParaRPr lang="en-US"/>
          </a:p>
        </p:txBody>
      </p:sp>
    </p:spTree>
    <p:extLst>
      <p:ext uri="{BB962C8B-B14F-4D97-AF65-F5344CB8AC3E}">
        <p14:creationId xmlns:p14="http://schemas.microsoft.com/office/powerpoint/2010/main" val="1367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DDA9014-D41A-FF45-9B81-517814B2453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291423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BF91FC5-FC21-074C-9133-E294600005EC}"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213272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3157863-B482-5C4A-A6CF-12F0A4D8046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327011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8F6725F-6545-1B49-B237-A9A05423B53F}"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9" name="Triangle 8">
            <a:extLst>
              <a:ext uri="{FF2B5EF4-FFF2-40B4-BE49-F238E27FC236}">
                <a16:creationId xmlns:a16="http://schemas.microsoft.com/office/drawing/2014/main" id="{DC8ADEBF-E754-4041-A4ED-ECDDBC399E8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9306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145AEC04-B1CF-7B45-9048-3E884604CDA0}"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BE65D6E6-8154-0A40-96F1-29D45712A3F6}"/>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158543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02A61AD-D507-9A45-B764-AAD5DB5B7726}"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29375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C97AADA7-28A5-8E4B-8F9B-BC37D4DC602E}"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1" name="Triangle 10">
            <a:extLst>
              <a:ext uri="{FF2B5EF4-FFF2-40B4-BE49-F238E27FC236}">
                <a16:creationId xmlns:a16="http://schemas.microsoft.com/office/drawing/2014/main" id="{EF0747FF-E089-6446-956C-D5952711BF1F}"/>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307639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0DBCD6E-08AE-2849-A374-7A3E8EEE897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535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EDC85B9-FAE1-BD4A-869F-DFE1D2F1A86B}"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endParaRPr lang="en-US"/>
          </a:p>
        </p:txBody>
      </p:sp>
    </p:spTree>
    <p:extLst>
      <p:ext uri="{BB962C8B-B14F-4D97-AF65-F5344CB8AC3E}">
        <p14:creationId xmlns:p14="http://schemas.microsoft.com/office/powerpoint/2010/main" val="258129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endParaRPr lang="en-US"/>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CD988A3-8756-AB4F-8B09-F5D658A693B6}"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39702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F2B08B6-757B-F141-B94A-F0844D4A1775}"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263396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8FCB72D9-9556-E549-A24A-AFBE6B747C28}"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endParaRPr lang="en-US"/>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3723675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6CA11946-6929-2A45-B821-6AEB32EBCBA3}"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endParaRPr lang="en-US"/>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39477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A921569-63E2-AE4B-AB79-5918BDF9BBD7}"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Tree>
    <p:extLst>
      <p:ext uri="{BB962C8B-B14F-4D97-AF65-F5344CB8AC3E}">
        <p14:creationId xmlns:p14="http://schemas.microsoft.com/office/powerpoint/2010/main" val="7835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CE1FA7A-5638-5243-A804-05DC7C93D9C1}"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49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145BC2A-BD7F-7C43-A634-29ECEE466D9D}" type="datetime4">
              <a:rPr lang="en-GB" smtClean="0"/>
              <a:t>12 February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713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image" Target="../media/image13.png"/><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image" Target="../media/image12.svg"/><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image" Target="../media/image1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13.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13.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2E25A-FD1E-420F-75E4-1E1DC1870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A65180-C51F-756F-49C4-AA3601FF94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28F57D-0B89-334B-FE79-775F66F8F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93DDB-8BB0-3A4B-89EA-D4BDE8A44C10}" type="datetimeFigureOut">
              <a:rPr lang="en-US" smtClean="0"/>
              <a:t>2/12/2024</a:t>
            </a:fld>
            <a:endParaRPr lang="en-US"/>
          </a:p>
        </p:txBody>
      </p:sp>
      <p:sp>
        <p:nvSpPr>
          <p:cNvPr id="5" name="Footer Placeholder 4">
            <a:extLst>
              <a:ext uri="{FF2B5EF4-FFF2-40B4-BE49-F238E27FC236}">
                <a16:creationId xmlns:a16="http://schemas.microsoft.com/office/drawing/2014/main" id="{53E905FB-CBDD-4FF3-BA0D-DB404D871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27354B-A7D7-8EF3-6386-246877182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4FFDE-BBE5-FA4B-A31E-B11501A23EC2}" type="slidenum">
              <a:rPr lang="en-US" smtClean="0"/>
              <a:t>‹#›</a:t>
            </a:fld>
            <a:endParaRPr lang="en-US"/>
          </a:p>
        </p:txBody>
      </p:sp>
    </p:spTree>
    <p:extLst>
      <p:ext uri="{BB962C8B-B14F-4D97-AF65-F5344CB8AC3E}">
        <p14:creationId xmlns:p14="http://schemas.microsoft.com/office/powerpoint/2010/main" val="169344648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9596E6D7-6385-734B-8B1B-AFE9693860B2}" type="datetime4">
              <a:rPr lang="en-GB" smtClean="0"/>
              <a:t>12 February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6"/>
          <a:stretch>
            <a:fillRect/>
          </a:stretch>
        </p:blipFill>
        <p:spPr>
          <a:xfrm>
            <a:off x="10773230" y="487577"/>
            <a:ext cx="829141" cy="335383"/>
          </a:xfrm>
          <a:prstGeom prst="rect">
            <a:avLst/>
          </a:prstGeom>
        </p:spPr>
      </p:pic>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pic>
        <p:nvPicPr>
          <p:cNvPr id="6" name="Graphic 5">
            <a:extLst>
              <a:ext uri="{FF2B5EF4-FFF2-40B4-BE49-F238E27FC236}">
                <a16:creationId xmlns:a16="http://schemas.microsoft.com/office/drawing/2014/main" id="{73E60FF9-F5AD-B407-9522-D6CA8C8EDBF8}"/>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92607" y="559242"/>
            <a:ext cx="429211" cy="490984"/>
          </a:xfrm>
          <a:prstGeom prst="rect">
            <a:avLst/>
          </a:prstGeom>
        </p:spPr>
      </p:pic>
    </p:spTree>
    <p:extLst>
      <p:ext uri="{BB962C8B-B14F-4D97-AF65-F5344CB8AC3E}">
        <p14:creationId xmlns:p14="http://schemas.microsoft.com/office/powerpoint/2010/main" val="30952871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DD7C145A-9185-4655-B4DD-044C64C7EC1E}" type="datetime4">
              <a:rPr lang="en-GB" smtClean="0"/>
              <a:t>12 February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6"/>
          <a:stretch>
            <a:fillRect/>
          </a:stretch>
        </p:blipFill>
        <p:spPr>
          <a:xfrm>
            <a:off x="10773230" y="487577"/>
            <a:ext cx="829141" cy="335383"/>
          </a:xfrm>
          <a:prstGeom prst="rect">
            <a:avLst/>
          </a:prstGeom>
        </p:spPr>
      </p:pic>
      <p:sp>
        <p:nvSpPr>
          <p:cNvPr id="18" name="Triangle 17">
            <a:extLst>
              <a:ext uri="{FF2B5EF4-FFF2-40B4-BE49-F238E27FC236}">
                <a16:creationId xmlns:a16="http://schemas.microsoft.com/office/drawing/2014/main" id="{80D7A06C-EC5F-4148-AF37-D9BC6E1823E4}"/>
              </a:ext>
            </a:extLst>
          </p:cNvPr>
          <p:cNvSpPr/>
          <p:nvPr userDrawn="1"/>
        </p:nvSpPr>
        <p:spPr>
          <a:xfrm rot="5400000">
            <a:off x="-143547" y="609511"/>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57880363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9596E6D7-6385-734B-8B1B-AFE9693860B2}" type="datetime4">
              <a:rPr lang="en-GB" smtClean="0"/>
              <a:t>12 February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6"/>
          <a:stretch>
            <a:fillRect/>
          </a:stretch>
        </p:blipFill>
        <p:spPr>
          <a:xfrm>
            <a:off x="10773230" y="487577"/>
            <a:ext cx="829141" cy="335383"/>
          </a:xfrm>
          <a:prstGeom prst="rect">
            <a:avLst/>
          </a:prstGeom>
        </p:spPr>
      </p:pic>
      <p:sp>
        <p:nvSpPr>
          <p:cNvPr id="18" name="Triangle 17">
            <a:extLst>
              <a:ext uri="{FF2B5EF4-FFF2-40B4-BE49-F238E27FC236}">
                <a16:creationId xmlns:a16="http://schemas.microsoft.com/office/drawing/2014/main" id="{80D7A06C-EC5F-4148-AF37-D9BC6E1823E4}"/>
              </a:ext>
            </a:extLst>
          </p:cNvPr>
          <p:cNvSpPr/>
          <p:nvPr userDrawn="1"/>
        </p:nvSpPr>
        <p:spPr>
          <a:xfrm rot="5400000">
            <a:off x="-143547" y="609511"/>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08016533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microsoft.com/office/2018/10/relationships/comments" Target="../comments/modernComment_7FFFF288_26E12A1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microsoft.com/office/2018/10/relationships/comments" Target="../comments/modernComment_7FFFF285_80516EDF.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37B2-1D72-D839-5A94-95EF6CC73E7B}"/>
              </a:ext>
            </a:extLst>
          </p:cNvPr>
          <p:cNvSpPr txBox="1">
            <a:spLocks/>
          </p:cNvSpPr>
          <p:nvPr/>
        </p:nvSpPr>
        <p:spPr>
          <a:xfrm>
            <a:off x="523449" y="544793"/>
            <a:ext cx="5212827"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IT Program Governance</a:t>
            </a:r>
            <a:r>
              <a:rPr lang="en-US" i="1">
                <a:latin typeface="Georgia"/>
                <a:ea typeface="Noto Sans"/>
                <a:cs typeface="Arial"/>
              </a:rPr>
              <a:t>: org. structure and escalation paths</a:t>
            </a:r>
            <a:endParaRPr lang="en-US" i="1">
              <a:ea typeface="Noto Sans"/>
            </a:endParaRPr>
          </a:p>
        </p:txBody>
      </p:sp>
      <p:sp>
        <p:nvSpPr>
          <p:cNvPr id="3" name="Date Placeholder 2">
            <a:extLst>
              <a:ext uri="{FF2B5EF4-FFF2-40B4-BE49-F238E27FC236}">
                <a16:creationId xmlns:a16="http://schemas.microsoft.com/office/drawing/2014/main" id="{0111AA2B-066C-9A00-6A48-2DA0D3600BEA}"/>
              </a:ext>
            </a:extLst>
          </p:cNvPr>
          <p:cNvSpPr txBox="1">
            <a:spLocks/>
          </p:cNvSpPr>
          <p:nvPr/>
        </p:nvSpPr>
        <p:spPr>
          <a:xfrm>
            <a:off x="10017915" y="6436249"/>
            <a:ext cx="1046825"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45BC2A-BD7F-7C43-A634-29ECEE466D9D}" type="datetime4">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 February 2024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endParaRPr>
          </a:p>
        </p:txBody>
      </p:sp>
      <p:sp>
        <p:nvSpPr>
          <p:cNvPr id="4" name="Oval 10">
            <a:extLst>
              <a:ext uri="{FF2B5EF4-FFF2-40B4-BE49-F238E27FC236}">
                <a16:creationId xmlns:a16="http://schemas.microsoft.com/office/drawing/2014/main" id="{75AFBD0A-F369-A75A-8919-B38194141741}"/>
              </a:ext>
            </a:extLst>
          </p:cNvPr>
          <p:cNvSpPr/>
          <p:nvPr/>
        </p:nvSpPr>
        <p:spPr>
          <a:xfrm>
            <a:off x="2302493" y="1512730"/>
            <a:ext cx="1496097" cy="802268"/>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CT Program Office</a:t>
            </a:r>
            <a:endParaRPr kumimoji="0" lang="en-US" sz="1200" b="1"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Samantha Lafferty</a:t>
            </a: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Karen Burpee</a:t>
            </a: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000" kern="0">
                <a:solidFill>
                  <a:srgbClr val="8A66B9">
                    <a:lumMod val="50000"/>
                  </a:srgbClr>
                </a:solidFill>
                <a:latin typeface="Neutraface Text Book" panose="02000600030000020004" pitchFamily="50" charset="0"/>
              </a:rPr>
              <a:t>Lauren Barron</a:t>
            </a:r>
            <a:endPar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p:txBody>
      </p:sp>
      <p:sp>
        <p:nvSpPr>
          <p:cNvPr id="9" name="Oval 10">
            <a:extLst>
              <a:ext uri="{FF2B5EF4-FFF2-40B4-BE49-F238E27FC236}">
                <a16:creationId xmlns:a16="http://schemas.microsoft.com/office/drawing/2014/main" id="{F8888E0D-578D-64A9-03DA-96EBA1AC1653}"/>
              </a:ext>
            </a:extLst>
          </p:cNvPr>
          <p:cNvSpPr/>
          <p:nvPr/>
        </p:nvSpPr>
        <p:spPr>
          <a:xfrm>
            <a:off x="4340297" y="1296679"/>
            <a:ext cx="5605553" cy="1328357"/>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IT Program Office</a:t>
            </a:r>
          </a:p>
        </p:txBody>
      </p:sp>
      <p:grpSp>
        <p:nvGrpSpPr>
          <p:cNvPr id="10" name="Group 9">
            <a:extLst>
              <a:ext uri="{FF2B5EF4-FFF2-40B4-BE49-F238E27FC236}">
                <a16:creationId xmlns:a16="http://schemas.microsoft.com/office/drawing/2014/main" id="{BA3A6AE1-BDF8-B91E-42B2-4782E3D7673A}"/>
              </a:ext>
            </a:extLst>
          </p:cNvPr>
          <p:cNvGrpSpPr/>
          <p:nvPr/>
        </p:nvGrpSpPr>
        <p:grpSpPr>
          <a:xfrm>
            <a:off x="5956189" y="1359227"/>
            <a:ext cx="1222436" cy="577757"/>
            <a:chOff x="6573493" y="1274666"/>
            <a:chExt cx="1241384" cy="577757"/>
          </a:xfrm>
        </p:grpSpPr>
        <p:sp>
          <p:nvSpPr>
            <p:cNvPr id="11" name="Rectangle 10">
              <a:extLst>
                <a:ext uri="{FF2B5EF4-FFF2-40B4-BE49-F238E27FC236}">
                  <a16:creationId xmlns:a16="http://schemas.microsoft.com/office/drawing/2014/main" id="{CFE36653-26E8-8441-BA68-0DC7F8BE6E2F}"/>
                </a:ext>
              </a:extLst>
            </p:cNvPr>
            <p:cNvSpPr/>
            <p:nvPr/>
          </p:nvSpPr>
          <p:spPr>
            <a:xfrm>
              <a:off x="6573493" y="1562666"/>
              <a:ext cx="1241384" cy="289757"/>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a:ea typeface="+mn-ea"/>
                  <a:cs typeface="+mn-cs"/>
                </a:rPr>
                <a:t>Samantha Lafferty</a:t>
              </a:r>
              <a:endPar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12" name="Rectangle 11">
              <a:extLst>
                <a:ext uri="{FF2B5EF4-FFF2-40B4-BE49-F238E27FC236}">
                  <a16:creationId xmlns:a16="http://schemas.microsoft.com/office/drawing/2014/main" id="{B35408B3-FAF4-4A2A-D175-8A3F91EC5609}"/>
                </a:ext>
              </a:extLst>
            </p:cNvPr>
            <p:cNvSpPr/>
            <p:nvPr/>
          </p:nvSpPr>
          <p:spPr>
            <a:xfrm>
              <a:off x="6573493" y="1274666"/>
              <a:ext cx="1241384" cy="288000"/>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IT Program Manager</a:t>
              </a:r>
            </a:p>
          </p:txBody>
        </p:sp>
      </p:grpSp>
      <p:grpSp>
        <p:nvGrpSpPr>
          <p:cNvPr id="13" name="Group 12">
            <a:extLst>
              <a:ext uri="{FF2B5EF4-FFF2-40B4-BE49-F238E27FC236}">
                <a16:creationId xmlns:a16="http://schemas.microsoft.com/office/drawing/2014/main" id="{1B9C9A2D-7378-FDB6-97BB-1C3BC87FEEA5}"/>
              </a:ext>
            </a:extLst>
          </p:cNvPr>
          <p:cNvGrpSpPr/>
          <p:nvPr/>
        </p:nvGrpSpPr>
        <p:grpSpPr>
          <a:xfrm>
            <a:off x="4595362" y="1995073"/>
            <a:ext cx="1241384" cy="591638"/>
            <a:chOff x="5231614" y="1875658"/>
            <a:chExt cx="1241384" cy="591638"/>
          </a:xfrm>
        </p:grpSpPr>
        <p:sp>
          <p:nvSpPr>
            <p:cNvPr id="14" name="Rectangle 13">
              <a:extLst>
                <a:ext uri="{FF2B5EF4-FFF2-40B4-BE49-F238E27FC236}">
                  <a16:creationId xmlns:a16="http://schemas.microsoft.com/office/drawing/2014/main" id="{6DBBC888-CB9A-1EC4-3648-27E234F7E0D0}"/>
                </a:ext>
              </a:extLst>
            </p:cNvPr>
            <p:cNvSpPr>
              <a:spLocks/>
            </p:cNvSpPr>
            <p:nvPr/>
          </p:nvSpPr>
          <p:spPr>
            <a:xfrm>
              <a:off x="5231614" y="2163103"/>
              <a:ext cx="1241384" cy="304193"/>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Caroline Berman</a:t>
              </a:r>
            </a:p>
          </p:txBody>
        </p:sp>
        <p:sp>
          <p:nvSpPr>
            <p:cNvPr id="15" name="Rectangle 14">
              <a:extLst>
                <a:ext uri="{FF2B5EF4-FFF2-40B4-BE49-F238E27FC236}">
                  <a16:creationId xmlns:a16="http://schemas.microsoft.com/office/drawing/2014/main" id="{25AF56F1-D9EC-4567-F163-879E85EBEB4F}"/>
                </a:ext>
              </a:extLst>
            </p:cNvPr>
            <p:cNvSpPr>
              <a:spLocks/>
            </p:cNvSpPr>
            <p:nvPr/>
          </p:nvSpPr>
          <p:spPr>
            <a:xfrm>
              <a:off x="5231614" y="1875658"/>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Global Head of LHH IT Strategic Projects</a:t>
              </a:r>
            </a:p>
          </p:txBody>
        </p:sp>
      </p:grpSp>
      <p:grpSp>
        <p:nvGrpSpPr>
          <p:cNvPr id="16" name="Group 15">
            <a:extLst>
              <a:ext uri="{FF2B5EF4-FFF2-40B4-BE49-F238E27FC236}">
                <a16:creationId xmlns:a16="http://schemas.microsoft.com/office/drawing/2014/main" id="{B0B08B19-DFCC-0117-5AE4-C444830FF276}"/>
              </a:ext>
            </a:extLst>
          </p:cNvPr>
          <p:cNvGrpSpPr/>
          <p:nvPr/>
        </p:nvGrpSpPr>
        <p:grpSpPr>
          <a:xfrm>
            <a:off x="7275013" y="1995073"/>
            <a:ext cx="1241384" cy="591716"/>
            <a:chOff x="7911265" y="1875658"/>
            <a:chExt cx="1241384" cy="591716"/>
          </a:xfrm>
        </p:grpSpPr>
        <p:sp>
          <p:nvSpPr>
            <p:cNvPr id="17" name="Rectangle 16">
              <a:extLst>
                <a:ext uri="{FF2B5EF4-FFF2-40B4-BE49-F238E27FC236}">
                  <a16:creationId xmlns:a16="http://schemas.microsoft.com/office/drawing/2014/main" id="{0B59BC9C-0672-B738-1195-F3CFE860D05B}"/>
                </a:ext>
              </a:extLst>
            </p:cNvPr>
            <p:cNvSpPr>
              <a:spLocks/>
            </p:cNvSpPr>
            <p:nvPr/>
          </p:nvSpPr>
          <p:spPr>
            <a:xfrm>
              <a:off x="7911265" y="1875658"/>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Adecco PMO</a:t>
              </a:r>
            </a:p>
          </p:txBody>
        </p:sp>
        <p:sp>
          <p:nvSpPr>
            <p:cNvPr id="18" name="Rectangle 17">
              <a:extLst>
                <a:ext uri="{FF2B5EF4-FFF2-40B4-BE49-F238E27FC236}">
                  <a16:creationId xmlns:a16="http://schemas.microsoft.com/office/drawing/2014/main" id="{A0146568-5902-DD64-AEBA-C2264A0F4D6D}"/>
                </a:ext>
              </a:extLst>
            </p:cNvPr>
            <p:cNvSpPr>
              <a:spLocks/>
            </p:cNvSpPr>
            <p:nvPr/>
          </p:nvSpPr>
          <p:spPr>
            <a:xfrm>
              <a:off x="7911265" y="2163181"/>
              <a:ext cx="1241384" cy="304193"/>
            </a:xfrm>
            <a:prstGeom prst="rect">
              <a:avLst/>
            </a:prstGeom>
            <a:solidFill>
              <a:srgbClr val="7F7F7F"/>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Nina </a:t>
              </a:r>
              <a:r>
                <a:rPr kumimoji="0" lang="en-US" sz="1000" b="1" i="0" u="none" strike="noStrike" kern="0" cap="none" spc="0" normalizeH="0" baseline="0" noProof="0" err="1">
                  <a:ln>
                    <a:noFill/>
                  </a:ln>
                  <a:solidFill>
                    <a:srgbClr val="FFFFFF"/>
                  </a:solidFill>
                  <a:effectLst/>
                  <a:uLnTx/>
                  <a:uFillTx/>
                  <a:latin typeface="Neutraface Text Book" panose="02000600030000020004" pitchFamily="50" charset="0"/>
                  <a:ea typeface="+mn-ea"/>
                  <a:cs typeface="+mn-cs"/>
                </a:rPr>
                <a:t>Jullian</a:t>
              </a:r>
              <a:endParaRPr kumimoji="0" lang="en-US" sz="1000" b="0" i="1"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grpSp>
      <p:sp>
        <p:nvSpPr>
          <p:cNvPr id="19" name="Rectangle 18">
            <a:extLst>
              <a:ext uri="{FF2B5EF4-FFF2-40B4-BE49-F238E27FC236}">
                <a16:creationId xmlns:a16="http://schemas.microsoft.com/office/drawing/2014/main" id="{9E1ABF97-675B-1272-C638-C3E0A7DD5E83}"/>
              </a:ext>
            </a:extLst>
          </p:cNvPr>
          <p:cNvSpPr>
            <a:spLocks/>
          </p:cNvSpPr>
          <p:nvPr/>
        </p:nvSpPr>
        <p:spPr>
          <a:xfrm>
            <a:off x="8606441" y="1994477"/>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Finance</a:t>
            </a:r>
          </a:p>
        </p:txBody>
      </p:sp>
      <p:sp>
        <p:nvSpPr>
          <p:cNvPr id="20" name="Rectangle 19">
            <a:extLst>
              <a:ext uri="{FF2B5EF4-FFF2-40B4-BE49-F238E27FC236}">
                <a16:creationId xmlns:a16="http://schemas.microsoft.com/office/drawing/2014/main" id="{3D314F59-271B-FE64-50BF-EC235E201D40}"/>
              </a:ext>
            </a:extLst>
          </p:cNvPr>
          <p:cNvSpPr>
            <a:spLocks/>
          </p:cNvSpPr>
          <p:nvPr/>
        </p:nvSpPr>
        <p:spPr>
          <a:xfrm>
            <a:off x="8606441" y="2282597"/>
            <a:ext cx="1241384" cy="306248"/>
          </a:xfrm>
          <a:prstGeom prst="rect">
            <a:avLst/>
          </a:prstGeom>
          <a:solidFill>
            <a:srgbClr val="7F7F7F"/>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Marla </a:t>
            </a:r>
            <a:r>
              <a:rPr kumimoji="0" lang="en-US" sz="1000" b="1" i="0" u="none" strike="noStrike" kern="0" cap="none" spc="0" normalizeH="0" baseline="0" noProof="0" err="1">
                <a:ln>
                  <a:noFill/>
                </a:ln>
                <a:solidFill>
                  <a:srgbClr val="FFFFFF"/>
                </a:solidFill>
                <a:effectLst/>
                <a:uLnTx/>
                <a:uFillTx/>
                <a:latin typeface="Neutraface Text Book" panose="02000600030000020004" pitchFamily="50" charset="0"/>
                <a:ea typeface="+mn-ea"/>
                <a:cs typeface="+mn-cs"/>
              </a:rPr>
              <a:t>Nasrah</a:t>
            </a:r>
            <a:endPar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21" name="Oval 10">
            <a:extLst>
              <a:ext uri="{FF2B5EF4-FFF2-40B4-BE49-F238E27FC236}">
                <a16:creationId xmlns:a16="http://schemas.microsoft.com/office/drawing/2014/main" id="{B76CE47E-5B08-A430-616B-14D407EE29B6}"/>
              </a:ext>
            </a:extLst>
          </p:cNvPr>
          <p:cNvSpPr/>
          <p:nvPr/>
        </p:nvSpPr>
        <p:spPr>
          <a:xfrm>
            <a:off x="178025" y="2938047"/>
            <a:ext cx="11866969" cy="3498202"/>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IT Program Teams</a:t>
            </a:r>
            <a:endParaRPr kumimoji="0" lang="en-US" sz="1200" b="1" i="0" u="sng" strike="noStrike" kern="0" cap="none" spc="0" normalizeH="0" baseline="30000" noProof="0">
              <a:ln>
                <a:noFill/>
              </a:ln>
              <a:solidFill>
                <a:srgbClr val="8A66B9">
                  <a:lumMod val="50000"/>
                </a:srgbClr>
              </a:solidFill>
              <a:effectLst/>
              <a:uLnTx/>
              <a:uFillTx/>
              <a:latin typeface="Neutraface Text Book" panose="02000600030000020004" pitchFamily="50" charset="0"/>
              <a:ea typeface="+mn-ea"/>
              <a:cs typeface="+mn-cs"/>
            </a:endParaRPr>
          </a:p>
        </p:txBody>
      </p:sp>
      <p:grpSp>
        <p:nvGrpSpPr>
          <p:cNvPr id="22" name="Group 21">
            <a:extLst>
              <a:ext uri="{FF2B5EF4-FFF2-40B4-BE49-F238E27FC236}">
                <a16:creationId xmlns:a16="http://schemas.microsoft.com/office/drawing/2014/main" id="{E8752EDC-59E6-F0E6-5E23-B6DD18C9D9C2}"/>
              </a:ext>
            </a:extLst>
          </p:cNvPr>
          <p:cNvGrpSpPr/>
          <p:nvPr/>
        </p:nvGrpSpPr>
        <p:grpSpPr>
          <a:xfrm>
            <a:off x="5956189" y="1985903"/>
            <a:ext cx="1222436" cy="602942"/>
            <a:chOff x="6573493" y="1866489"/>
            <a:chExt cx="1241384" cy="582017"/>
          </a:xfrm>
        </p:grpSpPr>
        <p:sp>
          <p:nvSpPr>
            <p:cNvPr id="23" name="Rectangle 22">
              <a:extLst>
                <a:ext uri="{FF2B5EF4-FFF2-40B4-BE49-F238E27FC236}">
                  <a16:creationId xmlns:a16="http://schemas.microsoft.com/office/drawing/2014/main" id="{DD9ADB6F-6E7F-AC49-F619-768CE41244E8}"/>
                </a:ext>
              </a:extLst>
            </p:cNvPr>
            <p:cNvSpPr>
              <a:spLocks/>
            </p:cNvSpPr>
            <p:nvPr/>
          </p:nvSpPr>
          <p:spPr>
            <a:xfrm>
              <a:off x="6573493" y="2163104"/>
              <a:ext cx="1241384" cy="285402"/>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Geoff Hutchinson</a:t>
              </a:r>
            </a:p>
          </p:txBody>
        </p:sp>
        <p:sp>
          <p:nvSpPr>
            <p:cNvPr id="24" name="Rectangle 23">
              <a:extLst>
                <a:ext uri="{FF2B5EF4-FFF2-40B4-BE49-F238E27FC236}">
                  <a16:creationId xmlns:a16="http://schemas.microsoft.com/office/drawing/2014/main" id="{9BF3FBF4-0B61-BF9F-56A9-D1063495C9C3}"/>
                </a:ext>
              </a:extLst>
            </p:cNvPr>
            <p:cNvSpPr>
              <a:spLocks/>
            </p:cNvSpPr>
            <p:nvPr/>
          </p:nvSpPr>
          <p:spPr>
            <a:xfrm>
              <a:off x="6573493" y="1866489"/>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Business Partner</a:t>
              </a:r>
            </a:p>
          </p:txBody>
        </p:sp>
      </p:grpSp>
      <p:sp>
        <p:nvSpPr>
          <p:cNvPr id="25" name="TextBox 24">
            <a:extLst>
              <a:ext uri="{FF2B5EF4-FFF2-40B4-BE49-F238E27FC236}">
                <a16:creationId xmlns:a16="http://schemas.microsoft.com/office/drawing/2014/main" id="{5C93754D-B830-8919-D1A2-63A107F9FE1C}"/>
              </a:ext>
            </a:extLst>
          </p:cNvPr>
          <p:cNvSpPr txBox="1"/>
          <p:nvPr/>
        </p:nvSpPr>
        <p:spPr>
          <a:xfrm>
            <a:off x="10671219" y="2149645"/>
            <a:ext cx="1064263" cy="14069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Coforge</a:t>
            </a:r>
          </a:p>
        </p:txBody>
      </p:sp>
      <p:sp>
        <p:nvSpPr>
          <p:cNvPr id="26" name="TextBox 25">
            <a:extLst>
              <a:ext uri="{FF2B5EF4-FFF2-40B4-BE49-F238E27FC236}">
                <a16:creationId xmlns:a16="http://schemas.microsoft.com/office/drawing/2014/main" id="{52AD6B32-AA3B-D816-6977-2CCFCF5E6021}"/>
              </a:ext>
            </a:extLst>
          </p:cNvPr>
          <p:cNvSpPr txBox="1"/>
          <p:nvPr/>
        </p:nvSpPr>
        <p:spPr>
          <a:xfrm>
            <a:off x="10671219" y="1926121"/>
            <a:ext cx="1259011" cy="18168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Other LHH Department</a:t>
            </a:r>
          </a:p>
        </p:txBody>
      </p:sp>
      <p:sp>
        <p:nvSpPr>
          <p:cNvPr id="27" name="TextBox 26">
            <a:extLst>
              <a:ext uri="{FF2B5EF4-FFF2-40B4-BE49-F238E27FC236}">
                <a16:creationId xmlns:a16="http://schemas.microsoft.com/office/drawing/2014/main" id="{E757928B-F7E1-8312-CD64-C6EAE38B8090}"/>
              </a:ext>
            </a:extLst>
          </p:cNvPr>
          <p:cNvSpPr txBox="1"/>
          <p:nvPr/>
        </p:nvSpPr>
        <p:spPr>
          <a:xfrm>
            <a:off x="10671220" y="1724025"/>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LHH IT</a:t>
            </a:r>
          </a:p>
        </p:txBody>
      </p:sp>
      <p:sp>
        <p:nvSpPr>
          <p:cNvPr id="28" name="Rectangle 27">
            <a:extLst>
              <a:ext uri="{FF2B5EF4-FFF2-40B4-BE49-F238E27FC236}">
                <a16:creationId xmlns:a16="http://schemas.microsoft.com/office/drawing/2014/main" id="{0665101F-7EC7-212C-A709-FFD7ABABE86D}"/>
              </a:ext>
            </a:extLst>
          </p:cNvPr>
          <p:cNvSpPr>
            <a:spLocks/>
          </p:cNvSpPr>
          <p:nvPr/>
        </p:nvSpPr>
        <p:spPr>
          <a:xfrm>
            <a:off x="10372364" y="2158793"/>
            <a:ext cx="247027" cy="148899"/>
          </a:xfrm>
          <a:prstGeom prst="rect">
            <a:avLst/>
          </a:prstGeom>
          <a:solidFill>
            <a:srgbClr val="E23368"/>
          </a:solidFill>
          <a:ln w="6350" cap="sq" cmpd="sng" algn="ctr">
            <a:solidFill>
              <a:srgbClr val="EB5C87">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29" name="Rectangle 28">
            <a:extLst>
              <a:ext uri="{FF2B5EF4-FFF2-40B4-BE49-F238E27FC236}">
                <a16:creationId xmlns:a16="http://schemas.microsoft.com/office/drawing/2014/main" id="{D50A7C4D-84D4-A545-C5A8-207B26EB902C}"/>
              </a:ext>
            </a:extLst>
          </p:cNvPr>
          <p:cNvSpPr>
            <a:spLocks/>
          </p:cNvSpPr>
          <p:nvPr/>
        </p:nvSpPr>
        <p:spPr>
          <a:xfrm>
            <a:off x="10372364" y="1935270"/>
            <a:ext cx="247027" cy="148899"/>
          </a:xfrm>
          <a:prstGeom prst="rect">
            <a:avLst/>
          </a:prstGeom>
          <a:solidFill>
            <a:srgbClr val="EE85A4"/>
          </a:solidFill>
          <a:ln w="6350" cap="sq" cmpd="sng" algn="ctr">
            <a:solidFill>
              <a:srgbClr val="EB5C87">
                <a:lumMod val="60000"/>
                <a:lumOff val="4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0" name="Rectangle 29">
            <a:extLst>
              <a:ext uri="{FF2B5EF4-FFF2-40B4-BE49-F238E27FC236}">
                <a16:creationId xmlns:a16="http://schemas.microsoft.com/office/drawing/2014/main" id="{B92F05A9-47DB-9CB4-6F45-20BEACBF3844}"/>
              </a:ext>
            </a:extLst>
          </p:cNvPr>
          <p:cNvSpPr>
            <a:spLocks/>
          </p:cNvSpPr>
          <p:nvPr/>
        </p:nvSpPr>
        <p:spPr>
          <a:xfrm>
            <a:off x="10372364" y="1733173"/>
            <a:ext cx="247027" cy="148899"/>
          </a:xfrm>
          <a:prstGeom prst="rect">
            <a:avLst/>
          </a:prstGeom>
          <a:solidFill>
            <a:srgbClr val="6D40A7"/>
          </a:solidFill>
          <a:ln w="6350" cap="sq" cmpd="sng" algn="ctr">
            <a:solidFill>
              <a:srgbClr val="8A66B9">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1" name="TextBox 30">
            <a:extLst>
              <a:ext uri="{FF2B5EF4-FFF2-40B4-BE49-F238E27FC236}">
                <a16:creationId xmlns:a16="http://schemas.microsoft.com/office/drawing/2014/main" id="{4AE183D4-8AD7-13BD-49C8-E1E34BD521B6}"/>
              </a:ext>
            </a:extLst>
          </p:cNvPr>
          <p:cNvSpPr txBox="1"/>
          <p:nvPr/>
        </p:nvSpPr>
        <p:spPr>
          <a:xfrm>
            <a:off x="10381509" y="1498241"/>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1" i="0" u="none" strike="noStrike" kern="0" cap="none" spc="0" normalizeH="0" baseline="0" noProof="0">
                <a:ln>
                  <a:noFill/>
                </a:ln>
                <a:solidFill>
                  <a:srgbClr val="000000"/>
                </a:solidFill>
                <a:effectLst/>
                <a:uLnTx/>
                <a:uFillTx/>
              </a:rPr>
              <a:t>Key:</a:t>
            </a:r>
          </a:p>
        </p:txBody>
      </p:sp>
      <p:sp>
        <p:nvSpPr>
          <p:cNvPr id="32" name="Isosceles Triangle 31">
            <a:extLst>
              <a:ext uri="{FF2B5EF4-FFF2-40B4-BE49-F238E27FC236}">
                <a16:creationId xmlns:a16="http://schemas.microsoft.com/office/drawing/2014/main" id="{DA3D2671-6E17-1E69-F98F-95F12F2C13D5}"/>
              </a:ext>
            </a:extLst>
          </p:cNvPr>
          <p:cNvSpPr/>
          <p:nvPr/>
        </p:nvSpPr>
        <p:spPr>
          <a:xfrm rot="16200000" flipH="1">
            <a:off x="3436482" y="1772881"/>
            <a:ext cx="1328357" cy="375953"/>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3" name="Isosceles Triangle 32">
            <a:extLst>
              <a:ext uri="{FF2B5EF4-FFF2-40B4-BE49-F238E27FC236}">
                <a16:creationId xmlns:a16="http://schemas.microsoft.com/office/drawing/2014/main" id="{6134C249-5947-EB5C-AFD9-1D128FB1C280}"/>
              </a:ext>
            </a:extLst>
          </p:cNvPr>
          <p:cNvSpPr/>
          <p:nvPr/>
        </p:nvSpPr>
        <p:spPr>
          <a:xfrm>
            <a:off x="5959900" y="2663138"/>
            <a:ext cx="1299611" cy="229271"/>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52109DF-5D35-F050-7524-BB4219BBF279}"/>
              </a:ext>
            </a:extLst>
          </p:cNvPr>
          <p:cNvSpPr txBox="1">
            <a:spLocks/>
          </p:cNvSpPr>
          <p:nvPr/>
        </p:nvSpPr>
        <p:spPr>
          <a:xfrm>
            <a:off x="89855" y="4216024"/>
            <a:ext cx="755425" cy="2769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Members</a:t>
            </a:r>
          </a:p>
        </p:txBody>
      </p:sp>
      <p:sp>
        <p:nvSpPr>
          <p:cNvPr id="35" name="TextBox 34">
            <a:extLst>
              <a:ext uri="{FF2B5EF4-FFF2-40B4-BE49-F238E27FC236}">
                <a16:creationId xmlns:a16="http://schemas.microsoft.com/office/drawing/2014/main" id="{F7BE8D45-9DC6-3B46-362B-CA51A9BA4C43}"/>
              </a:ext>
            </a:extLst>
          </p:cNvPr>
          <p:cNvSpPr txBox="1">
            <a:spLocks/>
          </p:cNvSpPr>
          <p:nvPr/>
        </p:nvSpPr>
        <p:spPr>
          <a:xfrm>
            <a:off x="89855" y="3604125"/>
            <a:ext cx="755425"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Lead</a:t>
            </a:r>
          </a:p>
        </p:txBody>
      </p:sp>
      <p:sp>
        <p:nvSpPr>
          <p:cNvPr id="36" name="TextBox 35">
            <a:extLst>
              <a:ext uri="{FF2B5EF4-FFF2-40B4-BE49-F238E27FC236}">
                <a16:creationId xmlns:a16="http://schemas.microsoft.com/office/drawing/2014/main" id="{AA46063A-78C4-53F1-CDEB-1CDA8D2797B6}"/>
              </a:ext>
            </a:extLst>
          </p:cNvPr>
          <p:cNvSpPr txBox="1">
            <a:spLocks/>
          </p:cNvSpPr>
          <p:nvPr/>
        </p:nvSpPr>
        <p:spPr>
          <a:xfrm>
            <a:off x="146478" y="3312197"/>
            <a:ext cx="719401"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a:t>
            </a:r>
          </a:p>
        </p:txBody>
      </p:sp>
      <p:sp>
        <p:nvSpPr>
          <p:cNvPr id="37" name="Oval 10">
            <a:extLst>
              <a:ext uri="{FF2B5EF4-FFF2-40B4-BE49-F238E27FC236}">
                <a16:creationId xmlns:a16="http://schemas.microsoft.com/office/drawing/2014/main" id="{89703EC9-722B-0B46-4532-20C37410CE9B}"/>
              </a:ext>
            </a:extLst>
          </p:cNvPr>
          <p:cNvSpPr/>
          <p:nvPr/>
        </p:nvSpPr>
        <p:spPr>
          <a:xfrm>
            <a:off x="2011713" y="6030934"/>
            <a:ext cx="9937016" cy="311886"/>
          </a:xfrm>
          <a:prstGeom prst="rect">
            <a:avLst/>
          </a:prstGeom>
          <a:solidFill>
            <a:srgbClr val="7F7F7F"/>
          </a:solidFill>
          <a:ln w="6350" cap="sq" cmpd="sng" algn="ctr">
            <a:solidFill>
              <a:srgbClr val="7F7F7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buClr>
                <a:srgbClr val="000000"/>
              </a:buClr>
              <a:defRPr/>
            </a:pPr>
            <a:r>
              <a:rPr lang="en-US" sz="1200" b="1" i="1" kern="0">
                <a:solidFill>
                  <a:prstClr val="white"/>
                </a:solidFill>
                <a:latin typeface="Neutraface Text Book" panose="02000600030000020004" pitchFamily="50" charset="0"/>
              </a:rPr>
              <a:t>Adecco Shared Services (APIM, Production Transition Services, ETL Data Sync Team)​</a:t>
            </a:r>
            <a:endParaRPr lang="en-US" sz="1000" b="1" i="1" kern="0" baseline="30000">
              <a:solidFill>
                <a:prstClr val="white"/>
              </a:solidFill>
              <a:latin typeface="Neutraface Text Book" panose="02000600030000020004" pitchFamily="50" charset="0"/>
            </a:endParaRPr>
          </a:p>
        </p:txBody>
      </p:sp>
      <p:sp>
        <p:nvSpPr>
          <p:cNvPr id="38" name="Rectangle 37">
            <a:extLst>
              <a:ext uri="{FF2B5EF4-FFF2-40B4-BE49-F238E27FC236}">
                <a16:creationId xmlns:a16="http://schemas.microsoft.com/office/drawing/2014/main" id="{AB58CA93-0229-1437-AA2E-CEFB103C300A}"/>
              </a:ext>
            </a:extLst>
          </p:cNvPr>
          <p:cNvSpPr>
            <a:spLocks/>
          </p:cNvSpPr>
          <p:nvPr/>
        </p:nvSpPr>
        <p:spPr>
          <a:xfrm>
            <a:off x="2011713" y="3238285"/>
            <a:ext cx="1176719" cy="325677"/>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Architecture</a:t>
            </a:r>
            <a:endParaRPr lang="en-US" sz="900" b="1" kern="0">
              <a:solidFill>
                <a:srgbClr val="000000"/>
              </a:solidFill>
              <a:latin typeface="Neutraface Text Book" panose="02000600030000020004" pitchFamily="50" charset="0"/>
            </a:endParaRPr>
          </a:p>
        </p:txBody>
      </p:sp>
      <p:sp>
        <p:nvSpPr>
          <p:cNvPr id="39" name="Rectangle 38">
            <a:extLst>
              <a:ext uri="{FF2B5EF4-FFF2-40B4-BE49-F238E27FC236}">
                <a16:creationId xmlns:a16="http://schemas.microsoft.com/office/drawing/2014/main" id="{83CCC012-E15E-1E47-5C60-CB422BFDC146}"/>
              </a:ext>
            </a:extLst>
          </p:cNvPr>
          <p:cNvSpPr>
            <a:spLocks/>
          </p:cNvSpPr>
          <p:nvPr/>
        </p:nvSpPr>
        <p:spPr>
          <a:xfrm>
            <a:off x="2011713"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Raj Pandey</a:t>
            </a:r>
          </a:p>
          <a:p>
            <a:pPr algn="ctr">
              <a:defRPr/>
            </a:pPr>
            <a:r>
              <a:rPr lang="en-US" sz="900" kern="0">
                <a:solidFill>
                  <a:srgbClr val="000000"/>
                </a:solidFill>
                <a:latin typeface="Neutraface Text Book"/>
              </a:rPr>
              <a:t>Tausif </a:t>
            </a:r>
            <a:r>
              <a:rPr lang="en-US" sz="900" kern="0" err="1">
                <a:solidFill>
                  <a:srgbClr val="000000"/>
                </a:solidFill>
                <a:latin typeface="Neutraface Text Book"/>
              </a:rPr>
              <a:t>Faridi</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Bharat Pandey</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Mukesh Kumar</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Rakesh Khanna</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Abhishek Gupta</a:t>
            </a:r>
            <a:endParaRPr lang="en-US" sz="900" kern="0">
              <a:solidFill>
                <a:srgbClr val="000000"/>
              </a:solidFill>
              <a:latin typeface="Neutraface Text Book" panose="02000600030000020004" pitchFamily="50" charset="0"/>
            </a:endParaRPr>
          </a:p>
          <a:p>
            <a:pPr algn="ct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40" name="Rectangle 39">
            <a:extLst>
              <a:ext uri="{FF2B5EF4-FFF2-40B4-BE49-F238E27FC236}">
                <a16:creationId xmlns:a16="http://schemas.microsoft.com/office/drawing/2014/main" id="{3A6C222C-1F03-9A1D-6819-7B46C03F0A28}"/>
              </a:ext>
            </a:extLst>
          </p:cNvPr>
          <p:cNvSpPr>
            <a:spLocks/>
          </p:cNvSpPr>
          <p:nvPr/>
        </p:nvSpPr>
        <p:spPr>
          <a:xfrm>
            <a:off x="2011713"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Matthew Thiessen</a:t>
            </a:r>
            <a:endParaRPr kumimoji="0" lang="en-US" sz="1800" b="0" i="0" u="none" strike="noStrike" kern="0" cap="none" spc="0" normalizeH="0" baseline="0" noProof="0">
              <a:ln>
                <a:noFill/>
              </a:ln>
              <a:solidFill>
                <a:prstClr val="white"/>
              </a:solidFill>
              <a:effectLst/>
              <a:uLnTx/>
              <a:uFillTx/>
            </a:endParaRPr>
          </a:p>
        </p:txBody>
      </p:sp>
      <p:sp>
        <p:nvSpPr>
          <p:cNvPr id="41" name="TextBox 40">
            <a:extLst>
              <a:ext uri="{FF2B5EF4-FFF2-40B4-BE49-F238E27FC236}">
                <a16:creationId xmlns:a16="http://schemas.microsoft.com/office/drawing/2014/main" id="{18D68263-9602-1F2E-70DF-A7F4CD55929A}"/>
              </a:ext>
            </a:extLst>
          </p:cNvPr>
          <p:cNvSpPr txBox="1"/>
          <p:nvPr/>
        </p:nvSpPr>
        <p:spPr>
          <a:xfrm>
            <a:off x="10671219" y="2376219"/>
            <a:ext cx="1098331" cy="16642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Shared Service / TAG</a:t>
            </a:r>
          </a:p>
        </p:txBody>
      </p:sp>
      <p:sp>
        <p:nvSpPr>
          <p:cNvPr id="42" name="Rectangle 41">
            <a:extLst>
              <a:ext uri="{FF2B5EF4-FFF2-40B4-BE49-F238E27FC236}">
                <a16:creationId xmlns:a16="http://schemas.microsoft.com/office/drawing/2014/main" id="{015A46B1-1869-F7A2-8C54-F88657BD0435}"/>
              </a:ext>
            </a:extLst>
          </p:cNvPr>
          <p:cNvSpPr>
            <a:spLocks/>
          </p:cNvSpPr>
          <p:nvPr/>
        </p:nvSpPr>
        <p:spPr>
          <a:xfrm>
            <a:off x="10372364" y="2380884"/>
            <a:ext cx="247027" cy="148899"/>
          </a:xfrm>
          <a:prstGeom prst="rect">
            <a:avLst/>
          </a:prstGeom>
          <a:solidFill>
            <a:sysClr val="window" lastClr="FFFFFF">
              <a:lumMod val="50000"/>
            </a:sysClr>
          </a:solidFill>
          <a:ln w="6350" cap="sq" cmpd="sng" algn="ctr">
            <a:solidFill>
              <a:srgbClr val="5F5F5F">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FFFFFF"/>
              </a:buClr>
              <a:defRPr/>
            </a:pPr>
            <a:endParaRPr lang="en-US" sz="900" b="1" kern="0">
              <a:solidFill>
                <a:srgbClr val="FFFFFF"/>
              </a:solidFill>
              <a:latin typeface="Neutraface Text Book" panose="02000600030000020004" pitchFamily="50" charset="0"/>
            </a:endParaRPr>
          </a:p>
        </p:txBody>
      </p:sp>
      <p:sp>
        <p:nvSpPr>
          <p:cNvPr id="43" name="Rectangle 42">
            <a:extLst>
              <a:ext uri="{FF2B5EF4-FFF2-40B4-BE49-F238E27FC236}">
                <a16:creationId xmlns:a16="http://schemas.microsoft.com/office/drawing/2014/main" id="{63CDBE05-BA39-EDE5-D7DB-CCD4834D7C03}"/>
              </a:ext>
            </a:extLst>
          </p:cNvPr>
          <p:cNvSpPr>
            <a:spLocks/>
          </p:cNvSpPr>
          <p:nvPr/>
        </p:nvSpPr>
        <p:spPr>
          <a:xfrm>
            <a:off x="3253234" y="3245176"/>
            <a:ext cx="1176719" cy="318787"/>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QA</a:t>
            </a:r>
            <a:endParaRPr lang="en-US" sz="900" b="1" kern="0">
              <a:solidFill>
                <a:srgbClr val="000000"/>
              </a:solidFill>
              <a:latin typeface="Neutraface Text Book" panose="02000600030000020004" pitchFamily="50" charset="0"/>
            </a:endParaRPr>
          </a:p>
        </p:txBody>
      </p:sp>
      <p:sp>
        <p:nvSpPr>
          <p:cNvPr id="44" name="Rectangle 43">
            <a:extLst>
              <a:ext uri="{FF2B5EF4-FFF2-40B4-BE49-F238E27FC236}">
                <a16:creationId xmlns:a16="http://schemas.microsoft.com/office/drawing/2014/main" id="{F2136E8F-0596-A78B-D164-DDA30AA571A9}"/>
              </a:ext>
            </a:extLst>
          </p:cNvPr>
          <p:cNvSpPr>
            <a:spLocks/>
          </p:cNvSpPr>
          <p:nvPr/>
        </p:nvSpPr>
        <p:spPr>
          <a:xfrm>
            <a:off x="3253234"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Sudhanshu Pandey</a:t>
            </a:r>
          </a:p>
          <a:p>
            <a:pPr algn="ctr">
              <a:defRPr/>
            </a:pPr>
            <a:r>
              <a:rPr lang="en-US" sz="900" kern="0">
                <a:solidFill>
                  <a:srgbClr val="000000"/>
                </a:solidFill>
                <a:latin typeface="Neutraface Text Book"/>
              </a:rPr>
              <a:t>Meher Verma</a:t>
            </a:r>
          </a:p>
          <a:p>
            <a:pPr algn="ctr">
              <a:defRPr/>
            </a:pPr>
            <a:r>
              <a:rPr lang="en-US" sz="900" kern="0">
                <a:solidFill>
                  <a:srgbClr val="000000"/>
                </a:solidFill>
                <a:latin typeface="Neutraface Text Book"/>
              </a:rPr>
              <a:t>Shalini Verma</a:t>
            </a:r>
            <a:endParaRPr lang="en-US" sz="900" kern="0">
              <a:solidFill>
                <a:srgbClr val="000000"/>
              </a:solidFill>
              <a:latin typeface="Neutraface Text Book" panose="02000600030000020004" pitchFamily="50" charset="0"/>
            </a:endParaRPr>
          </a:p>
        </p:txBody>
      </p:sp>
      <p:sp>
        <p:nvSpPr>
          <p:cNvPr id="45" name="Rectangle 44">
            <a:extLst>
              <a:ext uri="{FF2B5EF4-FFF2-40B4-BE49-F238E27FC236}">
                <a16:creationId xmlns:a16="http://schemas.microsoft.com/office/drawing/2014/main" id="{EDF2CA1F-A032-93EC-C0ED-0B2E8FF5C8C8}"/>
              </a:ext>
            </a:extLst>
          </p:cNvPr>
          <p:cNvSpPr>
            <a:spLocks/>
          </p:cNvSpPr>
          <p:nvPr/>
        </p:nvSpPr>
        <p:spPr>
          <a:xfrm>
            <a:off x="3253234"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Amita Kumari</a:t>
            </a:r>
            <a:endParaRPr kumimoji="0" lang="en-US" sz="1800" b="0" i="0" u="none" strike="noStrike" kern="0" cap="none" spc="0" normalizeH="0" baseline="0" noProof="0">
              <a:ln>
                <a:noFill/>
              </a:ln>
              <a:solidFill>
                <a:prstClr val="white"/>
              </a:solidFill>
              <a:effectLst/>
              <a:uLnTx/>
              <a:uFillTx/>
            </a:endParaRPr>
          </a:p>
        </p:txBody>
      </p:sp>
      <p:sp>
        <p:nvSpPr>
          <p:cNvPr id="46" name="Rectangle 45">
            <a:extLst>
              <a:ext uri="{FF2B5EF4-FFF2-40B4-BE49-F238E27FC236}">
                <a16:creationId xmlns:a16="http://schemas.microsoft.com/office/drawing/2014/main" id="{4E2D39EC-67D6-533E-E45B-9CA0223CF19D}"/>
              </a:ext>
            </a:extLst>
          </p:cNvPr>
          <p:cNvSpPr>
            <a:spLocks/>
          </p:cNvSpPr>
          <p:nvPr/>
        </p:nvSpPr>
        <p:spPr>
          <a:xfrm>
            <a:off x="4494755" y="3241731"/>
            <a:ext cx="1176719" cy="322231"/>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Product Ownership</a:t>
            </a:r>
            <a:endParaRPr lang="en-US" sz="900" b="1" kern="0">
              <a:solidFill>
                <a:srgbClr val="000000"/>
              </a:solidFill>
              <a:latin typeface="Neutraface Text Book" panose="02000600030000020004" pitchFamily="50" charset="0"/>
            </a:endParaRPr>
          </a:p>
        </p:txBody>
      </p:sp>
      <p:sp>
        <p:nvSpPr>
          <p:cNvPr id="47" name="Rectangle 46">
            <a:extLst>
              <a:ext uri="{FF2B5EF4-FFF2-40B4-BE49-F238E27FC236}">
                <a16:creationId xmlns:a16="http://schemas.microsoft.com/office/drawing/2014/main" id="{BF93238B-DB4A-BCF3-0BE3-D1BA6B1C41C1}"/>
              </a:ext>
            </a:extLst>
          </p:cNvPr>
          <p:cNvSpPr>
            <a:spLocks/>
          </p:cNvSpPr>
          <p:nvPr/>
        </p:nvSpPr>
        <p:spPr>
          <a:xfrm>
            <a:off x="4494755"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Courtney Cain</a:t>
            </a:r>
          </a:p>
          <a:p>
            <a:pPr algn="ctr">
              <a:buClr>
                <a:srgbClr val="000000"/>
              </a:buClr>
              <a:defRPr/>
            </a:pPr>
            <a:r>
              <a:rPr lang="en-US" sz="900" kern="0">
                <a:solidFill>
                  <a:srgbClr val="000000"/>
                </a:solidFill>
                <a:latin typeface="Neutraface Text Book"/>
              </a:rPr>
              <a:t>Harpreet Walia</a:t>
            </a:r>
          </a:p>
          <a:p>
            <a:pPr algn="ctr">
              <a:buClr>
                <a:srgbClr val="000000"/>
              </a:buClr>
              <a:defRPr/>
            </a:pPr>
            <a:r>
              <a:rPr lang="en-US" sz="900" kern="0">
                <a:solidFill>
                  <a:srgbClr val="000000"/>
                </a:solidFill>
                <a:latin typeface="Neutraface Text Book"/>
              </a:rPr>
              <a:t>Preetam Singh</a:t>
            </a:r>
            <a:endParaRPr lang="en-US" sz="900" kern="0">
              <a:solidFill>
                <a:srgbClr val="000000"/>
              </a:solidFill>
              <a:latin typeface="Neutraface Text Book" panose="02000600030000020004" pitchFamily="50" charset="0"/>
            </a:endParaRPr>
          </a:p>
        </p:txBody>
      </p:sp>
      <p:sp>
        <p:nvSpPr>
          <p:cNvPr id="48" name="Rectangle 47">
            <a:extLst>
              <a:ext uri="{FF2B5EF4-FFF2-40B4-BE49-F238E27FC236}">
                <a16:creationId xmlns:a16="http://schemas.microsoft.com/office/drawing/2014/main" id="{36918183-97A2-DB34-BF80-32F5F7011F57}"/>
              </a:ext>
            </a:extLst>
          </p:cNvPr>
          <p:cNvSpPr>
            <a:spLocks/>
          </p:cNvSpPr>
          <p:nvPr/>
        </p:nvSpPr>
        <p:spPr>
          <a:xfrm>
            <a:off x="4494755"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George </a:t>
            </a:r>
            <a:r>
              <a:rPr kumimoji="0" lang="en-GB" sz="1000" b="1" i="0" u="none" strike="noStrike" kern="0" cap="none" spc="0" normalizeH="0" baseline="0" noProof="0" err="1">
                <a:ln>
                  <a:noFill/>
                </a:ln>
                <a:solidFill>
                  <a:prstClr val="white"/>
                </a:solidFill>
                <a:effectLst/>
                <a:uLnTx/>
                <a:uFillTx/>
              </a:rPr>
              <a:t>Goula</a:t>
            </a:r>
            <a:endParaRPr kumimoji="0" lang="en-US" sz="1000" b="1" i="0" u="none" strike="noStrike" kern="0" cap="none" spc="0" normalizeH="0" baseline="0" noProof="0">
              <a:ln>
                <a:noFill/>
              </a:ln>
              <a:solidFill>
                <a:prstClr val="white"/>
              </a:solidFill>
              <a:effectLst/>
              <a:uLnTx/>
              <a:uFillTx/>
            </a:endParaRPr>
          </a:p>
        </p:txBody>
      </p:sp>
      <p:sp>
        <p:nvSpPr>
          <p:cNvPr id="49" name="Rectangle 48">
            <a:extLst>
              <a:ext uri="{FF2B5EF4-FFF2-40B4-BE49-F238E27FC236}">
                <a16:creationId xmlns:a16="http://schemas.microsoft.com/office/drawing/2014/main" id="{587CCA22-B493-2AD4-D8C0-2176F5ABAB51}"/>
              </a:ext>
            </a:extLst>
          </p:cNvPr>
          <p:cNvSpPr>
            <a:spLocks/>
          </p:cNvSpPr>
          <p:nvPr/>
        </p:nvSpPr>
        <p:spPr>
          <a:xfrm>
            <a:off x="5736276" y="3234423"/>
            <a:ext cx="1176719" cy="329540"/>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Business Analysis</a:t>
            </a:r>
            <a:endParaRPr lang="en-US" sz="900" b="1" kern="0">
              <a:solidFill>
                <a:srgbClr val="000000"/>
              </a:solidFill>
              <a:latin typeface="Neutraface Text Book" panose="02000600030000020004" pitchFamily="50" charset="0"/>
            </a:endParaRPr>
          </a:p>
        </p:txBody>
      </p:sp>
      <p:sp>
        <p:nvSpPr>
          <p:cNvPr id="50" name="Rectangle 49">
            <a:extLst>
              <a:ext uri="{FF2B5EF4-FFF2-40B4-BE49-F238E27FC236}">
                <a16:creationId xmlns:a16="http://schemas.microsoft.com/office/drawing/2014/main" id="{7A4580D3-DD1F-1F12-55D8-870CD74BE12C}"/>
              </a:ext>
            </a:extLst>
          </p:cNvPr>
          <p:cNvSpPr>
            <a:spLocks/>
          </p:cNvSpPr>
          <p:nvPr/>
        </p:nvSpPr>
        <p:spPr>
          <a:xfrm>
            <a:off x="5736276"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Gaurav Nalwa</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a:rPr>
              <a:t>Nisith Sahu</a:t>
            </a:r>
          </a:p>
          <a:p>
            <a:pPr algn="ctr">
              <a:defRPr/>
            </a:pPr>
            <a:r>
              <a:rPr lang="en-US" sz="900" kern="0">
                <a:solidFill>
                  <a:srgbClr val="000000"/>
                </a:solidFill>
                <a:latin typeface="Neutraface Text Book"/>
              </a:rPr>
              <a:t>Tarun </a:t>
            </a:r>
            <a:r>
              <a:rPr lang="en-US" sz="900" kern="0" err="1">
                <a:solidFill>
                  <a:srgbClr val="000000"/>
                </a:solidFill>
                <a:latin typeface="Neutraface Text Book"/>
              </a:rPr>
              <a:t>Mogha</a:t>
            </a:r>
            <a:endParaRPr lang="en-US" sz="900" kern="0">
              <a:solidFill>
                <a:srgbClr val="000000"/>
              </a:solidFill>
              <a:latin typeface="Neutraface Text Book"/>
            </a:endParaRPr>
          </a:p>
          <a:p>
            <a:pPr algn="ctr">
              <a:defRPr/>
            </a:pPr>
            <a:r>
              <a:rPr lang="en-US" sz="900" kern="0">
                <a:solidFill>
                  <a:srgbClr val="000000"/>
                </a:solidFill>
                <a:latin typeface="Neutraface Text Book"/>
              </a:rPr>
              <a:t>Gudiya Rizvi</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Rajeev Verma</a:t>
            </a: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51" name="Rectangle 50">
            <a:extLst>
              <a:ext uri="{FF2B5EF4-FFF2-40B4-BE49-F238E27FC236}">
                <a16:creationId xmlns:a16="http://schemas.microsoft.com/office/drawing/2014/main" id="{92C9662D-F626-F142-3787-CC95BE80B71F}"/>
              </a:ext>
            </a:extLst>
          </p:cNvPr>
          <p:cNvSpPr>
            <a:spLocks/>
          </p:cNvSpPr>
          <p:nvPr/>
        </p:nvSpPr>
        <p:spPr>
          <a:xfrm>
            <a:off x="5736276"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Laura Perez</a:t>
            </a:r>
            <a:endParaRPr kumimoji="0" lang="en-US" sz="1800" b="0" i="0" u="none" strike="noStrike" kern="0" cap="none" spc="0" normalizeH="0" baseline="0" noProof="0">
              <a:ln>
                <a:noFill/>
              </a:ln>
              <a:solidFill>
                <a:prstClr val="white"/>
              </a:solidFill>
              <a:effectLst/>
              <a:uLnTx/>
              <a:uFillTx/>
            </a:endParaRPr>
          </a:p>
        </p:txBody>
      </p:sp>
      <p:sp>
        <p:nvSpPr>
          <p:cNvPr id="52" name="Rectangle 51">
            <a:extLst>
              <a:ext uri="{FF2B5EF4-FFF2-40B4-BE49-F238E27FC236}">
                <a16:creationId xmlns:a16="http://schemas.microsoft.com/office/drawing/2014/main" id="{D354C2D3-1664-C50F-4D2A-1A06CADC566D}"/>
              </a:ext>
            </a:extLst>
          </p:cNvPr>
          <p:cNvSpPr>
            <a:spLocks/>
          </p:cNvSpPr>
          <p:nvPr/>
        </p:nvSpPr>
        <p:spPr>
          <a:xfrm>
            <a:off x="6977797" y="3234423"/>
            <a:ext cx="1176719" cy="32953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Infra/DevOps</a:t>
            </a:r>
            <a:endParaRPr lang="en-US" sz="900" b="1" kern="0">
              <a:solidFill>
                <a:srgbClr val="000000"/>
              </a:solidFill>
              <a:latin typeface="Neutraface Text Book" panose="02000600030000020004" pitchFamily="50" charset="0"/>
            </a:endParaRPr>
          </a:p>
        </p:txBody>
      </p:sp>
      <p:sp>
        <p:nvSpPr>
          <p:cNvPr id="53" name="Rectangle 52">
            <a:extLst>
              <a:ext uri="{FF2B5EF4-FFF2-40B4-BE49-F238E27FC236}">
                <a16:creationId xmlns:a16="http://schemas.microsoft.com/office/drawing/2014/main" id="{258A898A-042C-7FE1-45E7-C737F271A41B}"/>
              </a:ext>
            </a:extLst>
          </p:cNvPr>
          <p:cNvSpPr>
            <a:spLocks/>
          </p:cNvSpPr>
          <p:nvPr/>
        </p:nvSpPr>
        <p:spPr>
          <a:xfrm>
            <a:off x="6977797"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err="1">
                <a:solidFill>
                  <a:srgbClr val="000000"/>
                </a:solidFill>
                <a:latin typeface="Neutraface Text Book"/>
              </a:rPr>
              <a:t>Tridibesh</a:t>
            </a:r>
            <a:r>
              <a:rPr lang="en-US" sz="900" kern="0">
                <a:solidFill>
                  <a:srgbClr val="000000"/>
                </a:solidFill>
                <a:latin typeface="Neutraface Text Book"/>
              </a:rPr>
              <a:t> Ganguly</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Nitesh Sharma</a:t>
            </a:r>
            <a:endParaRPr lang="en-US" sz="900" kern="0">
              <a:solidFill>
                <a:srgbClr val="000000"/>
              </a:solidFill>
              <a:latin typeface="Neutraface Text Book" panose="02000600030000020004" pitchFamily="50" charset="0"/>
            </a:endParaRPr>
          </a:p>
        </p:txBody>
      </p:sp>
      <p:sp>
        <p:nvSpPr>
          <p:cNvPr id="54" name="Rectangle 53">
            <a:extLst>
              <a:ext uri="{FF2B5EF4-FFF2-40B4-BE49-F238E27FC236}">
                <a16:creationId xmlns:a16="http://schemas.microsoft.com/office/drawing/2014/main" id="{90EDF5D7-A3F0-5A51-FA47-3A601FD98E05}"/>
              </a:ext>
            </a:extLst>
          </p:cNvPr>
          <p:cNvSpPr>
            <a:spLocks/>
          </p:cNvSpPr>
          <p:nvPr/>
        </p:nvSpPr>
        <p:spPr>
          <a:xfrm>
            <a:off x="6977797"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Randy Rahbar</a:t>
            </a:r>
          </a:p>
        </p:txBody>
      </p:sp>
      <p:sp>
        <p:nvSpPr>
          <p:cNvPr id="55" name="Rectangle 54">
            <a:extLst>
              <a:ext uri="{FF2B5EF4-FFF2-40B4-BE49-F238E27FC236}">
                <a16:creationId xmlns:a16="http://schemas.microsoft.com/office/drawing/2014/main" id="{768746B0-E48D-3967-C3BB-CC7AA645C66C}"/>
              </a:ext>
            </a:extLst>
          </p:cNvPr>
          <p:cNvSpPr>
            <a:spLocks/>
          </p:cNvSpPr>
          <p:nvPr/>
        </p:nvSpPr>
        <p:spPr>
          <a:xfrm>
            <a:off x="8219319" y="3234423"/>
            <a:ext cx="1176719" cy="32953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Scrum Teams</a:t>
            </a:r>
            <a:endParaRPr lang="en-US" sz="900" b="1" kern="0">
              <a:solidFill>
                <a:srgbClr val="000000"/>
              </a:solidFill>
              <a:latin typeface="Neutraface Text Book" panose="02000600030000020004" pitchFamily="50" charset="0"/>
            </a:endParaRPr>
          </a:p>
        </p:txBody>
      </p:sp>
      <p:sp>
        <p:nvSpPr>
          <p:cNvPr id="56" name="Rectangle 55">
            <a:extLst>
              <a:ext uri="{FF2B5EF4-FFF2-40B4-BE49-F238E27FC236}">
                <a16:creationId xmlns:a16="http://schemas.microsoft.com/office/drawing/2014/main" id="{55C5E4D2-84E5-38E0-EB39-3CF113948E51}"/>
              </a:ext>
            </a:extLst>
          </p:cNvPr>
          <p:cNvSpPr>
            <a:spLocks/>
          </p:cNvSpPr>
          <p:nvPr/>
        </p:nvSpPr>
        <p:spPr>
          <a:xfrm>
            <a:off x="8219319"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b="1" kern="0">
                <a:solidFill>
                  <a:srgbClr val="000000"/>
                </a:solidFill>
                <a:latin typeface="Neutraface Text Book" panose="02000600030000020004" pitchFamily="50" charset="0"/>
              </a:rPr>
              <a:t>Rishal Jha</a:t>
            </a:r>
          </a:p>
          <a:p>
            <a:pPr algn="ctr">
              <a:buClr>
                <a:srgbClr val="000000"/>
              </a:buClr>
              <a:defRPr/>
            </a:pPr>
            <a:r>
              <a:rPr lang="en-US" sz="900" kern="0">
                <a:solidFill>
                  <a:srgbClr val="000000"/>
                </a:solidFill>
                <a:latin typeface="Neutraface Text Book" panose="02000600030000020004" pitchFamily="50" charset="0"/>
              </a:rPr>
              <a:t>TopGuns</a:t>
            </a:r>
          </a:p>
          <a:p>
            <a:pPr algn="ctr">
              <a:buClr>
                <a:srgbClr val="000000"/>
              </a:buClr>
              <a:defRPr/>
            </a:pPr>
            <a:r>
              <a:rPr lang="en-US" sz="900" kern="0">
                <a:solidFill>
                  <a:srgbClr val="000000"/>
                </a:solidFill>
                <a:latin typeface="Neutraface Text Book" panose="02000600030000020004" pitchFamily="50" charset="0"/>
              </a:rPr>
              <a:t>Invincibles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b="1" kern="0">
                <a:solidFill>
                  <a:srgbClr val="000000"/>
                </a:solidFill>
                <a:latin typeface="Neutraface Text Book" panose="02000600030000020004" pitchFamily="50" charset="0"/>
              </a:rPr>
              <a:t>Vimal Kumar Singh</a:t>
            </a:r>
          </a:p>
          <a:p>
            <a:pPr algn="ctr">
              <a:buClr>
                <a:srgbClr val="000000"/>
              </a:buClr>
              <a:defRPr/>
            </a:pPr>
            <a:r>
              <a:rPr lang="en-US" sz="900" kern="0">
                <a:solidFill>
                  <a:srgbClr val="000000"/>
                </a:solidFill>
                <a:latin typeface="Neutraface Text Book" panose="02000600030000020004" pitchFamily="50" charset="0"/>
              </a:rPr>
              <a:t>Pioneers</a:t>
            </a:r>
          </a:p>
          <a:p>
            <a:pPr algn="ctr">
              <a:buClr>
                <a:srgbClr val="000000"/>
              </a:buClr>
              <a:defRPr/>
            </a:pPr>
            <a:r>
              <a:rPr lang="en-US" sz="900" kern="0">
                <a:solidFill>
                  <a:srgbClr val="000000"/>
                </a:solidFill>
                <a:latin typeface="Neutraface Text Book" panose="02000600030000020004" pitchFamily="50" charset="0"/>
              </a:rPr>
              <a:t>Navigators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b="1" kern="0" err="1">
                <a:solidFill>
                  <a:srgbClr val="000000"/>
                </a:solidFill>
                <a:latin typeface="Neutraface Text Book" panose="02000600030000020004" pitchFamily="50" charset="0"/>
              </a:rPr>
              <a:t>Shaikat</a:t>
            </a:r>
            <a:r>
              <a:rPr lang="en-US" sz="900" b="1" kern="0">
                <a:solidFill>
                  <a:srgbClr val="000000"/>
                </a:solidFill>
                <a:latin typeface="Neutraface Text Book" panose="02000600030000020004" pitchFamily="50" charset="0"/>
              </a:rPr>
              <a:t> Das</a:t>
            </a:r>
          </a:p>
          <a:p>
            <a:pPr algn="ctr">
              <a:buClr>
                <a:srgbClr val="000000"/>
              </a:buClr>
              <a:defRPr/>
            </a:pPr>
            <a:r>
              <a:rPr lang="en-US" sz="900" kern="0">
                <a:solidFill>
                  <a:srgbClr val="000000"/>
                </a:solidFill>
                <a:latin typeface="Neutraface Text Book" panose="02000600030000020004" pitchFamily="50" charset="0"/>
              </a:rPr>
              <a:t>Miners</a:t>
            </a:r>
            <a:br>
              <a:rPr lang="en-US" sz="900" kern="0">
                <a:solidFill>
                  <a:srgbClr val="000000"/>
                </a:solidFill>
                <a:latin typeface="Neutraface Text Book" panose="02000600030000020004" pitchFamily="50" charset="0"/>
              </a:rPr>
            </a:br>
            <a:br>
              <a:rPr lang="en-US" sz="900" kern="0">
                <a:solidFill>
                  <a:srgbClr val="000000"/>
                </a:solidFill>
                <a:latin typeface="Neutraface Text Book" panose="02000600030000020004" pitchFamily="50" charset="0"/>
              </a:rPr>
            </a:br>
            <a:r>
              <a:rPr lang="en-US" sz="900" b="1" kern="0">
                <a:solidFill>
                  <a:srgbClr val="000000"/>
                </a:solidFill>
                <a:latin typeface="Neutraface Text Book" panose="02000600030000020004" pitchFamily="50" charset="0"/>
              </a:rPr>
              <a:t>Shalini Khanna</a:t>
            </a:r>
          </a:p>
          <a:p>
            <a:pPr algn="ctr">
              <a:buClr>
                <a:srgbClr val="000000"/>
              </a:buClr>
              <a:defRPr/>
            </a:pPr>
            <a:r>
              <a:rPr lang="en-US" sz="900" kern="0">
                <a:solidFill>
                  <a:srgbClr val="000000"/>
                </a:solidFill>
                <a:latin typeface="Neutraface Text Book" panose="02000600030000020004" pitchFamily="50" charset="0"/>
              </a:rPr>
              <a:t>Achievers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a:rPr>
              <a:t>Titans (</a:t>
            </a:r>
            <a:r>
              <a:rPr lang="en-US" sz="900" kern="0" err="1">
                <a:solidFill>
                  <a:srgbClr val="000000"/>
                </a:solidFill>
                <a:latin typeface="Neutraface Text Book"/>
              </a:rPr>
              <a:t>Shaikat</a:t>
            </a:r>
            <a:r>
              <a:rPr lang="en-US" sz="900" kern="0">
                <a:solidFill>
                  <a:srgbClr val="000000"/>
                </a:solidFill>
                <a:latin typeface="Neutraface Text Book"/>
              </a:rPr>
              <a:t> Das)</a:t>
            </a:r>
          </a:p>
        </p:txBody>
      </p:sp>
      <p:sp>
        <p:nvSpPr>
          <p:cNvPr id="57" name="Rectangle 56">
            <a:extLst>
              <a:ext uri="{FF2B5EF4-FFF2-40B4-BE49-F238E27FC236}">
                <a16:creationId xmlns:a16="http://schemas.microsoft.com/office/drawing/2014/main" id="{98032A92-3DF4-2823-A062-CA924244B2A8}"/>
              </a:ext>
            </a:extLst>
          </p:cNvPr>
          <p:cNvSpPr>
            <a:spLocks/>
          </p:cNvSpPr>
          <p:nvPr/>
        </p:nvSpPr>
        <p:spPr>
          <a:xfrm>
            <a:off x="8219319" y="3612824"/>
            <a:ext cx="1185075" cy="285233"/>
          </a:xfrm>
          <a:prstGeom prst="rect">
            <a:avLst/>
          </a:prstGeom>
          <a:solidFill>
            <a:srgbClr val="E23369"/>
          </a:solidFill>
          <a:ln w="6350" cap="sq" cmpd="sng" algn="ctr">
            <a:solidFill>
              <a:srgbClr val="E23368"/>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Islam Haider</a:t>
            </a:r>
          </a:p>
        </p:txBody>
      </p:sp>
      <p:sp>
        <p:nvSpPr>
          <p:cNvPr id="58" name="Rectangle 57">
            <a:extLst>
              <a:ext uri="{FF2B5EF4-FFF2-40B4-BE49-F238E27FC236}">
                <a16:creationId xmlns:a16="http://schemas.microsoft.com/office/drawing/2014/main" id="{418F41E5-17B9-6855-73CF-44AD1EB9EEA8}"/>
              </a:ext>
            </a:extLst>
          </p:cNvPr>
          <p:cNvSpPr>
            <a:spLocks/>
          </p:cNvSpPr>
          <p:nvPr/>
        </p:nvSpPr>
        <p:spPr>
          <a:xfrm>
            <a:off x="10763653" y="3237779"/>
            <a:ext cx="1176719" cy="320194"/>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Security</a:t>
            </a:r>
            <a:endParaRPr lang="en-US" sz="900" b="1" kern="0">
              <a:solidFill>
                <a:srgbClr val="000000"/>
              </a:solidFill>
              <a:latin typeface="Neutraface Text Book" panose="02000600030000020004" pitchFamily="50" charset="0"/>
            </a:endParaRPr>
          </a:p>
        </p:txBody>
      </p:sp>
      <p:sp>
        <p:nvSpPr>
          <p:cNvPr id="59" name="Rectangle 58">
            <a:extLst>
              <a:ext uri="{FF2B5EF4-FFF2-40B4-BE49-F238E27FC236}">
                <a16:creationId xmlns:a16="http://schemas.microsoft.com/office/drawing/2014/main" id="{E9694733-4550-8325-6BCA-4526FF7DABA1}"/>
              </a:ext>
            </a:extLst>
          </p:cNvPr>
          <p:cNvSpPr>
            <a:spLocks/>
          </p:cNvSpPr>
          <p:nvPr/>
        </p:nvSpPr>
        <p:spPr>
          <a:xfrm>
            <a:off x="10763653" y="392858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Michele Hight</a:t>
            </a:r>
          </a:p>
        </p:txBody>
      </p:sp>
      <p:sp>
        <p:nvSpPr>
          <p:cNvPr id="60" name="Rectangle 59">
            <a:extLst>
              <a:ext uri="{FF2B5EF4-FFF2-40B4-BE49-F238E27FC236}">
                <a16:creationId xmlns:a16="http://schemas.microsoft.com/office/drawing/2014/main" id="{CCE3522B-16C3-362F-1770-95003D531126}"/>
              </a:ext>
            </a:extLst>
          </p:cNvPr>
          <p:cNvSpPr>
            <a:spLocks/>
          </p:cNvSpPr>
          <p:nvPr/>
        </p:nvSpPr>
        <p:spPr>
          <a:xfrm>
            <a:off x="10763653" y="3606834"/>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Greg Crease</a:t>
            </a:r>
            <a:endParaRPr kumimoji="0" lang="en-US" sz="1800" b="0" i="0" u="none" strike="noStrike" kern="0" cap="none" spc="0" normalizeH="0" baseline="0" noProof="0">
              <a:ln>
                <a:noFill/>
              </a:ln>
              <a:solidFill>
                <a:prstClr val="white"/>
              </a:solidFill>
              <a:effectLst/>
              <a:uLnTx/>
              <a:uFillTx/>
            </a:endParaRPr>
          </a:p>
        </p:txBody>
      </p:sp>
      <p:sp>
        <p:nvSpPr>
          <p:cNvPr id="61" name="Rectangle 60">
            <a:extLst>
              <a:ext uri="{FF2B5EF4-FFF2-40B4-BE49-F238E27FC236}">
                <a16:creationId xmlns:a16="http://schemas.microsoft.com/office/drawing/2014/main" id="{4F1F11BD-038C-DC80-51CC-306AC8A66274}"/>
              </a:ext>
            </a:extLst>
          </p:cNvPr>
          <p:cNvSpPr>
            <a:spLocks/>
          </p:cNvSpPr>
          <p:nvPr/>
        </p:nvSpPr>
        <p:spPr>
          <a:xfrm>
            <a:off x="9483761" y="3241732"/>
            <a:ext cx="1176719" cy="320194"/>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BizOps</a:t>
            </a:r>
            <a:endParaRPr lang="en-US" sz="900" b="1" kern="0">
              <a:solidFill>
                <a:srgbClr val="000000"/>
              </a:solidFill>
              <a:latin typeface="Neutraface Text Book" panose="02000600030000020004" pitchFamily="50" charset="0"/>
            </a:endParaRPr>
          </a:p>
        </p:txBody>
      </p:sp>
      <p:sp>
        <p:nvSpPr>
          <p:cNvPr id="62" name="Rectangle 61">
            <a:extLst>
              <a:ext uri="{FF2B5EF4-FFF2-40B4-BE49-F238E27FC236}">
                <a16:creationId xmlns:a16="http://schemas.microsoft.com/office/drawing/2014/main" id="{FA98D0FA-CD7F-D9B5-4548-F9DD8A1202E7}"/>
              </a:ext>
            </a:extLst>
          </p:cNvPr>
          <p:cNvSpPr>
            <a:spLocks/>
          </p:cNvSpPr>
          <p:nvPr/>
        </p:nvSpPr>
        <p:spPr>
          <a:xfrm>
            <a:off x="9483761" y="3932537"/>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Kim </a:t>
            </a:r>
            <a:r>
              <a:rPr lang="en-US" sz="900" kern="0" err="1">
                <a:solidFill>
                  <a:srgbClr val="000000"/>
                </a:solidFill>
                <a:latin typeface="Neutraface Text Book" panose="02000600030000020004" pitchFamily="50" charset="0"/>
              </a:rPr>
              <a:t>Glinsky</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Michael Goins</a:t>
            </a:r>
          </a:p>
        </p:txBody>
      </p:sp>
      <p:sp>
        <p:nvSpPr>
          <p:cNvPr id="63" name="Rectangle 62">
            <a:extLst>
              <a:ext uri="{FF2B5EF4-FFF2-40B4-BE49-F238E27FC236}">
                <a16:creationId xmlns:a16="http://schemas.microsoft.com/office/drawing/2014/main" id="{60ACD2C5-DE46-DF9E-CC21-64D6A7281724}"/>
              </a:ext>
            </a:extLst>
          </p:cNvPr>
          <p:cNvSpPr>
            <a:spLocks/>
          </p:cNvSpPr>
          <p:nvPr/>
        </p:nvSpPr>
        <p:spPr>
          <a:xfrm>
            <a:off x="9483761" y="3610787"/>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Rob Bertrand</a:t>
            </a:r>
            <a:endParaRPr kumimoji="0" lang="en-US" sz="1800" b="0" i="0" u="none" strike="noStrike" kern="0" cap="none" spc="0" normalizeH="0" baseline="0" noProof="0">
              <a:ln>
                <a:noFill/>
              </a:ln>
              <a:solidFill>
                <a:prstClr val="white"/>
              </a:solidFill>
              <a:effectLst/>
              <a:uLnTx/>
              <a:uFillTx/>
            </a:endParaRPr>
          </a:p>
        </p:txBody>
      </p:sp>
      <p:sp>
        <p:nvSpPr>
          <p:cNvPr id="64" name="Star: 5 Points 63">
            <a:extLst>
              <a:ext uri="{FF2B5EF4-FFF2-40B4-BE49-F238E27FC236}">
                <a16:creationId xmlns:a16="http://schemas.microsoft.com/office/drawing/2014/main" id="{C2070202-8ADD-B549-3E4B-AFF4025D4B0D}"/>
              </a:ext>
            </a:extLst>
          </p:cNvPr>
          <p:cNvSpPr/>
          <p:nvPr/>
        </p:nvSpPr>
        <p:spPr>
          <a:xfrm>
            <a:off x="10298555" y="3356870"/>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Star: 5 Points 64">
            <a:extLst>
              <a:ext uri="{FF2B5EF4-FFF2-40B4-BE49-F238E27FC236}">
                <a16:creationId xmlns:a16="http://schemas.microsoft.com/office/drawing/2014/main" id="{8600AAC7-FC9D-0EA7-0554-88862C546F56}"/>
              </a:ext>
            </a:extLst>
          </p:cNvPr>
          <p:cNvSpPr/>
          <p:nvPr/>
        </p:nvSpPr>
        <p:spPr>
          <a:xfrm>
            <a:off x="8921002" y="6633968"/>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6" name="TextBox 65">
            <a:extLst>
              <a:ext uri="{FF2B5EF4-FFF2-40B4-BE49-F238E27FC236}">
                <a16:creationId xmlns:a16="http://schemas.microsoft.com/office/drawing/2014/main" id="{524845D0-88FB-28C0-5F12-4C6B463915C1}"/>
              </a:ext>
            </a:extLst>
          </p:cNvPr>
          <p:cNvSpPr txBox="1"/>
          <p:nvPr/>
        </p:nvSpPr>
        <p:spPr>
          <a:xfrm>
            <a:off x="9037661" y="6552665"/>
            <a:ext cx="2384958" cy="265778"/>
          </a:xfrm>
          <a:prstGeom prst="rect">
            <a:avLst/>
          </a:prstGeom>
          <a:noFill/>
        </p:spPr>
        <p:txBody>
          <a:bodyPr wrap="square">
            <a:spAutoFit/>
          </a:bodyPr>
          <a:lstStyle/>
          <a:p>
            <a:pPr>
              <a:lnSpc>
                <a:spcPct val="125000"/>
              </a:lnSpc>
              <a:spcAft>
                <a:spcPts val="1200"/>
              </a:spcAft>
              <a:buClr>
                <a:srgbClr val="4F185A"/>
              </a:buClr>
              <a:buSzPct val="80000"/>
              <a:defRPr/>
            </a:pPr>
            <a:r>
              <a:rPr lang="en-US" sz="1000">
                <a:solidFill>
                  <a:srgbClr val="000000"/>
                </a:solidFill>
                <a:latin typeface="Arial" panose="020B0604020202020204" pitchFamily="34" charset="0"/>
                <a:ea typeface="Noto Sans" panose="020B0502040504020204" pitchFamily="34" charset="0"/>
                <a:cs typeface="Arial" panose="020B0604020202020204" pitchFamily="34" charset="0"/>
              </a:rPr>
              <a:t>Also internal customer</a:t>
            </a:r>
          </a:p>
        </p:txBody>
      </p:sp>
      <p:sp>
        <p:nvSpPr>
          <p:cNvPr id="67" name="Star: 5 Points 66">
            <a:extLst>
              <a:ext uri="{FF2B5EF4-FFF2-40B4-BE49-F238E27FC236}">
                <a16:creationId xmlns:a16="http://schemas.microsoft.com/office/drawing/2014/main" id="{843BFE05-4126-E009-04A4-0E0A2A734506}"/>
              </a:ext>
            </a:extLst>
          </p:cNvPr>
          <p:cNvSpPr/>
          <p:nvPr/>
        </p:nvSpPr>
        <p:spPr>
          <a:xfrm>
            <a:off x="11587405" y="3340004"/>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E37AC59-E5FC-FFE4-2872-CFCA8C88AFE9}"/>
              </a:ext>
            </a:extLst>
          </p:cNvPr>
          <p:cNvSpPr>
            <a:spLocks/>
          </p:cNvSpPr>
          <p:nvPr/>
        </p:nvSpPr>
        <p:spPr>
          <a:xfrm>
            <a:off x="921663" y="3241731"/>
            <a:ext cx="1041356" cy="32567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Project Management</a:t>
            </a:r>
            <a:endParaRPr lang="en-US" sz="900" b="1" kern="0">
              <a:solidFill>
                <a:srgbClr val="000000"/>
              </a:solidFill>
              <a:latin typeface="Neutraface Text Book" panose="02000600030000020004" pitchFamily="50" charset="0"/>
            </a:endParaRPr>
          </a:p>
        </p:txBody>
      </p:sp>
      <p:sp>
        <p:nvSpPr>
          <p:cNvPr id="69" name="Rectangle 68">
            <a:extLst>
              <a:ext uri="{FF2B5EF4-FFF2-40B4-BE49-F238E27FC236}">
                <a16:creationId xmlns:a16="http://schemas.microsoft.com/office/drawing/2014/main" id="{C848017C-D5FA-46FE-07F4-62D0A412ACE4}"/>
              </a:ext>
            </a:extLst>
          </p:cNvPr>
          <p:cNvSpPr>
            <a:spLocks/>
          </p:cNvSpPr>
          <p:nvPr/>
        </p:nvSpPr>
        <p:spPr>
          <a:xfrm>
            <a:off x="922833" y="3938020"/>
            <a:ext cx="1050356"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Harpreet Chadha</a:t>
            </a:r>
          </a:p>
          <a:p>
            <a:pPr algn="ctr">
              <a:buClr>
                <a:srgbClr val="000000"/>
              </a:buClr>
              <a:defRPr/>
            </a:pPr>
            <a:r>
              <a:rPr lang="en-US" sz="900" kern="0">
                <a:solidFill>
                  <a:srgbClr val="000000"/>
                </a:solidFill>
                <a:latin typeface="Neutraface Text Book" panose="02000600030000020004" pitchFamily="50" charset="0"/>
              </a:rPr>
              <a:t>Alana </a:t>
            </a:r>
            <a:r>
              <a:rPr lang="en-US" sz="900" kern="0" err="1">
                <a:solidFill>
                  <a:srgbClr val="000000"/>
                </a:solidFill>
                <a:latin typeface="Neutraface Text Book" panose="02000600030000020004" pitchFamily="50" charset="0"/>
              </a:rPr>
              <a:t>Carazón</a:t>
            </a:r>
            <a:endParaRPr lang="en-US" sz="900" kern="0">
              <a:solidFill>
                <a:srgbClr val="000000"/>
              </a:solidFill>
              <a:latin typeface="Neutraface Text Book" panose="02000600030000020004" pitchFamily="50" charset="0"/>
            </a:endParaRPr>
          </a:p>
          <a:p>
            <a:pPr algn="ct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70" name="Rectangle 69">
            <a:extLst>
              <a:ext uri="{FF2B5EF4-FFF2-40B4-BE49-F238E27FC236}">
                <a16:creationId xmlns:a16="http://schemas.microsoft.com/office/drawing/2014/main" id="{0F86499D-93B0-68ED-DD54-CF66A25BC22F}"/>
              </a:ext>
            </a:extLst>
          </p:cNvPr>
          <p:cNvSpPr>
            <a:spLocks/>
          </p:cNvSpPr>
          <p:nvPr/>
        </p:nvSpPr>
        <p:spPr>
          <a:xfrm>
            <a:off x="922624" y="3616270"/>
            <a:ext cx="1048751"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err="1">
                <a:ln>
                  <a:noFill/>
                </a:ln>
                <a:solidFill>
                  <a:prstClr val="white"/>
                </a:solidFill>
                <a:effectLst/>
                <a:uLnTx/>
                <a:uFillTx/>
              </a:rPr>
              <a:t>Samanth</a:t>
            </a:r>
            <a:r>
              <a:rPr kumimoji="0" lang="en-GB" sz="1000" b="1" i="0" u="none" strike="noStrike" kern="0" cap="none" spc="0" normalizeH="0" baseline="0" noProof="0">
                <a:ln>
                  <a:noFill/>
                </a:ln>
                <a:solidFill>
                  <a:prstClr val="white"/>
                </a:solidFill>
                <a:effectLst/>
                <a:uLnTx/>
                <a:uFillTx/>
              </a:rPr>
              <a:t>a Lafferty</a:t>
            </a:r>
            <a:endParaRPr kumimoji="0" lang="en-US" sz="1800" b="0" i="0" u="none" strike="noStrike" kern="0" cap="none" spc="0" normalizeH="0" baseline="0" noProof="0">
              <a:ln>
                <a:noFill/>
              </a:ln>
              <a:solidFill>
                <a:prstClr val="white"/>
              </a:solidFill>
              <a:effectLst/>
              <a:uLnTx/>
              <a:uFillTx/>
            </a:endParaRPr>
          </a:p>
        </p:txBody>
      </p:sp>
      <p:sp>
        <p:nvSpPr>
          <p:cNvPr id="6" name="Oval 10">
            <a:extLst>
              <a:ext uri="{FF2B5EF4-FFF2-40B4-BE49-F238E27FC236}">
                <a16:creationId xmlns:a16="http://schemas.microsoft.com/office/drawing/2014/main" id="{061CE5E8-57DE-F339-2B8A-FBEF9F807A7C}"/>
              </a:ext>
            </a:extLst>
          </p:cNvPr>
          <p:cNvSpPr/>
          <p:nvPr/>
        </p:nvSpPr>
        <p:spPr>
          <a:xfrm>
            <a:off x="232050" y="1524987"/>
            <a:ext cx="1596702" cy="802268"/>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CT Program Steerco</a:t>
            </a:r>
            <a:endParaRPr kumimoji="0" lang="en-US" sz="1200" b="1"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xxx</a:t>
            </a: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p:txBody>
      </p:sp>
      <p:sp>
        <p:nvSpPr>
          <p:cNvPr id="7" name="Isosceles Triangle 6">
            <a:extLst>
              <a:ext uri="{FF2B5EF4-FFF2-40B4-BE49-F238E27FC236}">
                <a16:creationId xmlns:a16="http://schemas.microsoft.com/office/drawing/2014/main" id="{4D6336D5-2AA1-D3D0-9976-7202281C697D}"/>
              </a:ext>
            </a:extLst>
          </p:cNvPr>
          <p:cNvSpPr/>
          <p:nvPr/>
        </p:nvSpPr>
        <p:spPr>
          <a:xfrm rot="16200000" flipH="1">
            <a:off x="1658615" y="1743099"/>
            <a:ext cx="792360" cy="375953"/>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62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149F4-FAA3-E97D-29E8-9BAFA2D40BBA}"/>
              </a:ext>
            </a:extLst>
          </p:cNvPr>
          <p:cNvSpPr txBox="1">
            <a:spLocks/>
          </p:cNvSpPr>
          <p:nvPr/>
        </p:nvSpPr>
        <p:spPr>
          <a:xfrm>
            <a:off x="516719" y="546933"/>
            <a:ext cx="11012743"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IT Program Governance</a:t>
            </a:r>
            <a:r>
              <a:rPr lang="en-US" i="1">
                <a:latin typeface="Georgia"/>
                <a:ea typeface="Noto Sans"/>
                <a:cs typeface="Arial"/>
              </a:rPr>
              <a:t>: internal customer stakeholders</a:t>
            </a:r>
            <a:endParaRPr lang="en-US" i="1">
              <a:ea typeface="Noto Sans"/>
            </a:endParaRPr>
          </a:p>
        </p:txBody>
      </p:sp>
      <p:sp>
        <p:nvSpPr>
          <p:cNvPr id="3" name="Date Placeholder 2">
            <a:extLst>
              <a:ext uri="{FF2B5EF4-FFF2-40B4-BE49-F238E27FC236}">
                <a16:creationId xmlns:a16="http://schemas.microsoft.com/office/drawing/2014/main" id="{9FCF5AC3-B27C-54F8-B5E9-1557FDC592CB}"/>
              </a:ext>
            </a:extLst>
          </p:cNvPr>
          <p:cNvSpPr txBox="1">
            <a:spLocks/>
          </p:cNvSpPr>
          <p:nvPr/>
        </p:nvSpPr>
        <p:spPr>
          <a:xfrm>
            <a:off x="10017915" y="6436249"/>
            <a:ext cx="1046825"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45BC2A-BD7F-7C43-A634-29ECEE466D9D}" type="datetime4">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 February 2024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75F5073-0F68-07F6-6750-561295F4B038}"/>
              </a:ext>
            </a:extLst>
          </p:cNvPr>
          <p:cNvSpPr txBox="1">
            <a:spLocks/>
          </p:cNvSpPr>
          <p:nvPr/>
        </p:nvSpPr>
        <p:spPr>
          <a:xfrm>
            <a:off x="486265" y="3585637"/>
            <a:ext cx="755425" cy="2769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Members</a:t>
            </a:r>
          </a:p>
        </p:txBody>
      </p:sp>
      <p:sp>
        <p:nvSpPr>
          <p:cNvPr id="9" name="TextBox 8">
            <a:extLst>
              <a:ext uri="{FF2B5EF4-FFF2-40B4-BE49-F238E27FC236}">
                <a16:creationId xmlns:a16="http://schemas.microsoft.com/office/drawing/2014/main" id="{26B221CC-6022-3FF9-F136-1CE8870B5783}"/>
              </a:ext>
            </a:extLst>
          </p:cNvPr>
          <p:cNvSpPr txBox="1">
            <a:spLocks/>
          </p:cNvSpPr>
          <p:nvPr/>
        </p:nvSpPr>
        <p:spPr>
          <a:xfrm>
            <a:off x="486265" y="3068293"/>
            <a:ext cx="755425"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Lead</a:t>
            </a:r>
          </a:p>
        </p:txBody>
      </p:sp>
      <p:sp>
        <p:nvSpPr>
          <p:cNvPr id="10" name="TextBox 9">
            <a:extLst>
              <a:ext uri="{FF2B5EF4-FFF2-40B4-BE49-F238E27FC236}">
                <a16:creationId xmlns:a16="http://schemas.microsoft.com/office/drawing/2014/main" id="{147F3505-45E0-7854-C866-AA15FF75E966}"/>
              </a:ext>
            </a:extLst>
          </p:cNvPr>
          <p:cNvSpPr txBox="1">
            <a:spLocks/>
          </p:cNvSpPr>
          <p:nvPr/>
        </p:nvSpPr>
        <p:spPr>
          <a:xfrm>
            <a:off x="-65046" y="2620198"/>
            <a:ext cx="1306736"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Name</a:t>
            </a:r>
          </a:p>
        </p:txBody>
      </p:sp>
      <p:sp>
        <p:nvSpPr>
          <p:cNvPr id="11" name="Rectangle 10">
            <a:extLst>
              <a:ext uri="{FF2B5EF4-FFF2-40B4-BE49-F238E27FC236}">
                <a16:creationId xmlns:a16="http://schemas.microsoft.com/office/drawing/2014/main" id="{1BF85D1B-D3CE-4AD7-FF7A-885D58A2969B}"/>
              </a:ext>
            </a:extLst>
          </p:cNvPr>
          <p:cNvSpPr>
            <a:spLocks/>
          </p:cNvSpPr>
          <p:nvPr/>
        </p:nvSpPr>
        <p:spPr>
          <a:xfrm>
            <a:off x="1446272" y="2497606"/>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BizOps</a:t>
            </a:r>
            <a:endParaRPr lang="en-US" sz="900" b="1" kern="0">
              <a:solidFill>
                <a:srgbClr val="000000"/>
              </a:solidFill>
              <a:latin typeface="Neutraface Text Book" panose="02000600030000020004" pitchFamily="50" charset="0"/>
            </a:endParaRPr>
          </a:p>
        </p:txBody>
      </p:sp>
      <p:sp>
        <p:nvSpPr>
          <p:cNvPr id="12" name="Rectangle 11">
            <a:extLst>
              <a:ext uri="{FF2B5EF4-FFF2-40B4-BE49-F238E27FC236}">
                <a16:creationId xmlns:a16="http://schemas.microsoft.com/office/drawing/2014/main" id="{44A0E8CA-8BFE-711A-59AE-B0DDF0BE6C77}"/>
              </a:ext>
            </a:extLst>
          </p:cNvPr>
          <p:cNvSpPr>
            <a:spLocks/>
          </p:cNvSpPr>
          <p:nvPr/>
        </p:nvSpPr>
        <p:spPr>
          <a:xfrm>
            <a:off x="1446272" y="3304187"/>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Kim </a:t>
            </a:r>
            <a:r>
              <a:rPr lang="en-US" sz="900" kern="0" err="1">
                <a:solidFill>
                  <a:srgbClr val="000000"/>
                </a:solidFill>
                <a:latin typeface="Neutraface Text Book" panose="02000600030000020004" pitchFamily="50" charset="0"/>
              </a:rPr>
              <a:t>Glinsky</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Michael Goins</a:t>
            </a:r>
          </a:p>
        </p:txBody>
      </p:sp>
      <p:sp>
        <p:nvSpPr>
          <p:cNvPr id="13" name="Rectangle 12">
            <a:extLst>
              <a:ext uri="{FF2B5EF4-FFF2-40B4-BE49-F238E27FC236}">
                <a16:creationId xmlns:a16="http://schemas.microsoft.com/office/drawing/2014/main" id="{A0E78DA3-67AE-A4B0-9C47-097BFCD06B82}"/>
              </a:ext>
            </a:extLst>
          </p:cNvPr>
          <p:cNvSpPr>
            <a:spLocks/>
          </p:cNvSpPr>
          <p:nvPr/>
        </p:nvSpPr>
        <p:spPr>
          <a:xfrm>
            <a:off x="1446272" y="2982437"/>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Robert Bertrand</a:t>
            </a:r>
            <a:endParaRPr kumimoji="0" lang="en-US" sz="1800" b="0" i="0" u="none" strike="noStrike" kern="0" cap="none" spc="0" normalizeH="0" baseline="0" noProof="0">
              <a:ln>
                <a:noFill/>
              </a:ln>
              <a:solidFill>
                <a:prstClr val="white"/>
              </a:solidFill>
              <a:effectLst/>
              <a:uLnTx/>
              <a:uFillTx/>
            </a:endParaRPr>
          </a:p>
        </p:txBody>
      </p:sp>
      <p:sp>
        <p:nvSpPr>
          <p:cNvPr id="14" name="Rectangle 13">
            <a:extLst>
              <a:ext uri="{FF2B5EF4-FFF2-40B4-BE49-F238E27FC236}">
                <a16:creationId xmlns:a16="http://schemas.microsoft.com/office/drawing/2014/main" id="{2008FD8D-F0C7-EDD8-6F6C-A122A047D340}"/>
              </a:ext>
            </a:extLst>
          </p:cNvPr>
          <p:cNvSpPr>
            <a:spLocks/>
          </p:cNvSpPr>
          <p:nvPr/>
        </p:nvSpPr>
        <p:spPr>
          <a:xfrm>
            <a:off x="3920252"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Delivery Operations</a:t>
            </a:r>
          </a:p>
          <a:p>
            <a:pPr algn="ctr">
              <a:buClr>
                <a:srgbClr val="000000"/>
              </a:buClr>
              <a:defRPr/>
            </a:pPr>
            <a:r>
              <a:rPr lang="en-US" sz="900" b="1" kern="0">
                <a:solidFill>
                  <a:srgbClr val="000000"/>
                </a:solidFill>
                <a:latin typeface="Neutraface Text Book" panose="02000600030000020004" pitchFamily="50" charset="0"/>
              </a:rPr>
              <a:t>New Tech Adoption &amp; Usage</a:t>
            </a:r>
          </a:p>
        </p:txBody>
      </p:sp>
      <p:sp>
        <p:nvSpPr>
          <p:cNvPr id="15" name="Rectangle 14">
            <a:extLst>
              <a:ext uri="{FF2B5EF4-FFF2-40B4-BE49-F238E27FC236}">
                <a16:creationId xmlns:a16="http://schemas.microsoft.com/office/drawing/2014/main" id="{8227C19F-F961-43C9-0048-63F78833AD1A}"/>
              </a:ext>
            </a:extLst>
          </p:cNvPr>
          <p:cNvSpPr>
            <a:spLocks/>
          </p:cNvSpPr>
          <p:nvPr/>
        </p:nvSpPr>
        <p:spPr>
          <a:xfrm>
            <a:off x="3920252"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Ad Hoc Basis</a:t>
            </a:r>
          </a:p>
        </p:txBody>
      </p:sp>
      <p:sp>
        <p:nvSpPr>
          <p:cNvPr id="16" name="Rectangle 15">
            <a:extLst>
              <a:ext uri="{FF2B5EF4-FFF2-40B4-BE49-F238E27FC236}">
                <a16:creationId xmlns:a16="http://schemas.microsoft.com/office/drawing/2014/main" id="{89630B87-BA1F-B072-07D9-B0D534B7783C}"/>
              </a:ext>
            </a:extLst>
          </p:cNvPr>
          <p:cNvSpPr>
            <a:spLocks/>
          </p:cNvSpPr>
          <p:nvPr/>
        </p:nvSpPr>
        <p:spPr>
          <a:xfrm>
            <a:off x="3920252"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Gina Potito</a:t>
            </a:r>
            <a:endParaRPr kumimoji="0" lang="en-US" sz="1800" b="0" i="0" u="none" strike="noStrike" kern="0" cap="none" spc="0" normalizeH="0" baseline="0" noProof="0">
              <a:ln>
                <a:noFill/>
              </a:ln>
              <a:solidFill>
                <a:prstClr val="white"/>
              </a:solidFill>
              <a:effectLst/>
              <a:uLnTx/>
              <a:uFillTx/>
            </a:endParaRPr>
          </a:p>
        </p:txBody>
      </p:sp>
      <p:sp>
        <p:nvSpPr>
          <p:cNvPr id="17" name="Rectangle 16">
            <a:extLst>
              <a:ext uri="{FF2B5EF4-FFF2-40B4-BE49-F238E27FC236}">
                <a16:creationId xmlns:a16="http://schemas.microsoft.com/office/drawing/2014/main" id="{BB8B84F9-A67B-B7A0-A3E2-D6459C9969FB}"/>
              </a:ext>
            </a:extLst>
          </p:cNvPr>
          <p:cNvSpPr>
            <a:spLocks/>
          </p:cNvSpPr>
          <p:nvPr/>
        </p:nvSpPr>
        <p:spPr>
          <a:xfrm>
            <a:off x="5161773"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b="1" kern="0">
                <a:solidFill>
                  <a:srgbClr val="000000"/>
                </a:solidFill>
                <a:latin typeface="Neutraface Text Book" panose="02000600030000020004" pitchFamily="50" charset="0"/>
              </a:rPr>
              <a:t>Connect Delivery Enablement</a:t>
            </a:r>
          </a:p>
        </p:txBody>
      </p:sp>
      <p:sp>
        <p:nvSpPr>
          <p:cNvPr id="18" name="Rectangle 17">
            <a:extLst>
              <a:ext uri="{FF2B5EF4-FFF2-40B4-BE49-F238E27FC236}">
                <a16:creationId xmlns:a16="http://schemas.microsoft.com/office/drawing/2014/main" id="{0360662E-F688-4999-513B-B16BFBDB5C0B}"/>
              </a:ext>
            </a:extLst>
          </p:cNvPr>
          <p:cNvSpPr>
            <a:spLocks/>
          </p:cNvSpPr>
          <p:nvPr/>
        </p:nvSpPr>
        <p:spPr>
          <a:xfrm>
            <a:off x="5161773"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Ad Hoc Basis</a:t>
            </a:r>
          </a:p>
        </p:txBody>
      </p:sp>
      <p:sp>
        <p:nvSpPr>
          <p:cNvPr id="19" name="Rectangle 18">
            <a:extLst>
              <a:ext uri="{FF2B5EF4-FFF2-40B4-BE49-F238E27FC236}">
                <a16:creationId xmlns:a16="http://schemas.microsoft.com/office/drawing/2014/main" id="{5623E72C-5865-D5AA-5C58-88F6FCF169DF}"/>
              </a:ext>
            </a:extLst>
          </p:cNvPr>
          <p:cNvSpPr>
            <a:spLocks/>
          </p:cNvSpPr>
          <p:nvPr/>
        </p:nvSpPr>
        <p:spPr>
          <a:xfrm>
            <a:off x="5161773"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Caroline Lavanchy</a:t>
            </a:r>
            <a:endParaRPr kumimoji="0" lang="en-US" sz="1800" b="0" i="0" u="none" strike="noStrike" kern="0" cap="none" spc="0" normalizeH="0" baseline="0" noProof="0">
              <a:ln>
                <a:noFill/>
              </a:ln>
              <a:solidFill>
                <a:prstClr val="white"/>
              </a:solidFill>
              <a:effectLst/>
              <a:uLnTx/>
              <a:uFillTx/>
            </a:endParaRPr>
          </a:p>
        </p:txBody>
      </p:sp>
      <p:sp>
        <p:nvSpPr>
          <p:cNvPr id="20" name="Rectangle 19">
            <a:extLst>
              <a:ext uri="{FF2B5EF4-FFF2-40B4-BE49-F238E27FC236}">
                <a16:creationId xmlns:a16="http://schemas.microsoft.com/office/drawing/2014/main" id="{6A36B4A4-97ED-C85A-5D95-21F6EDA17C07}"/>
              </a:ext>
            </a:extLst>
          </p:cNvPr>
          <p:cNvSpPr>
            <a:spLocks/>
          </p:cNvSpPr>
          <p:nvPr/>
        </p:nvSpPr>
        <p:spPr>
          <a:xfrm>
            <a:off x="6403294"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UAT Coordination</a:t>
            </a:r>
            <a:endParaRPr lang="en-US" sz="900" b="1" kern="0">
              <a:solidFill>
                <a:srgbClr val="000000"/>
              </a:solidFill>
              <a:latin typeface="Neutraface Text Book" panose="02000600030000020004" pitchFamily="50" charset="0"/>
            </a:endParaRPr>
          </a:p>
        </p:txBody>
      </p:sp>
      <p:sp>
        <p:nvSpPr>
          <p:cNvPr id="21" name="Rectangle 20">
            <a:extLst>
              <a:ext uri="{FF2B5EF4-FFF2-40B4-BE49-F238E27FC236}">
                <a16:creationId xmlns:a16="http://schemas.microsoft.com/office/drawing/2014/main" id="{33A02A0A-261C-70AD-AC99-D27C6AFD7849}"/>
              </a:ext>
            </a:extLst>
          </p:cNvPr>
          <p:cNvSpPr>
            <a:spLocks/>
          </p:cNvSpPr>
          <p:nvPr/>
        </p:nvSpPr>
        <p:spPr>
          <a:xfrm>
            <a:off x="6403294"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N/A</a:t>
            </a:r>
          </a:p>
        </p:txBody>
      </p:sp>
      <p:sp>
        <p:nvSpPr>
          <p:cNvPr id="22" name="Rectangle 21">
            <a:extLst>
              <a:ext uri="{FF2B5EF4-FFF2-40B4-BE49-F238E27FC236}">
                <a16:creationId xmlns:a16="http://schemas.microsoft.com/office/drawing/2014/main" id="{62C2114B-6888-D706-6AAD-DDF5D29C403E}"/>
              </a:ext>
            </a:extLst>
          </p:cNvPr>
          <p:cNvSpPr>
            <a:spLocks/>
          </p:cNvSpPr>
          <p:nvPr/>
        </p:nvSpPr>
        <p:spPr>
          <a:xfrm>
            <a:off x="6403294"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Pieter de Vilder</a:t>
            </a:r>
            <a:endParaRPr kumimoji="0" lang="en-US" sz="1800" b="0" i="0" u="none" strike="noStrike" kern="0" cap="none" spc="0" normalizeH="0" baseline="0" noProof="0">
              <a:ln>
                <a:noFill/>
              </a:ln>
              <a:solidFill>
                <a:prstClr val="white"/>
              </a:solidFill>
              <a:effectLst/>
              <a:uLnTx/>
              <a:uFillTx/>
            </a:endParaRPr>
          </a:p>
        </p:txBody>
      </p:sp>
      <p:sp>
        <p:nvSpPr>
          <p:cNvPr id="23" name="Oval 10">
            <a:extLst>
              <a:ext uri="{FF2B5EF4-FFF2-40B4-BE49-F238E27FC236}">
                <a16:creationId xmlns:a16="http://schemas.microsoft.com/office/drawing/2014/main" id="{CE4DE706-337F-89A4-C3FD-EC3EA490E2DC}"/>
              </a:ext>
            </a:extLst>
          </p:cNvPr>
          <p:cNvSpPr/>
          <p:nvPr/>
        </p:nvSpPr>
        <p:spPr>
          <a:xfrm>
            <a:off x="1437916" y="2121831"/>
            <a:ext cx="1185075" cy="311886"/>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Jeff Smith</a:t>
            </a:r>
          </a:p>
        </p:txBody>
      </p:sp>
      <p:sp>
        <p:nvSpPr>
          <p:cNvPr id="24" name="Oval 10">
            <a:extLst>
              <a:ext uri="{FF2B5EF4-FFF2-40B4-BE49-F238E27FC236}">
                <a16:creationId xmlns:a16="http://schemas.microsoft.com/office/drawing/2014/main" id="{324356A2-B892-A9AE-7D1F-C129026D9CA3}"/>
              </a:ext>
            </a:extLst>
          </p:cNvPr>
          <p:cNvSpPr/>
          <p:nvPr/>
        </p:nvSpPr>
        <p:spPr>
          <a:xfrm>
            <a:off x="3911895" y="2114637"/>
            <a:ext cx="3668117"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Katrina Villareal</a:t>
            </a:r>
          </a:p>
        </p:txBody>
      </p:sp>
      <p:sp>
        <p:nvSpPr>
          <p:cNvPr id="25" name="Rectangle 24">
            <a:extLst>
              <a:ext uri="{FF2B5EF4-FFF2-40B4-BE49-F238E27FC236}">
                <a16:creationId xmlns:a16="http://schemas.microsoft.com/office/drawing/2014/main" id="{6FA2A278-F161-AAD5-EA17-C162DBE193BE}"/>
              </a:ext>
            </a:extLst>
          </p:cNvPr>
          <p:cNvSpPr>
            <a:spLocks/>
          </p:cNvSpPr>
          <p:nvPr/>
        </p:nvSpPr>
        <p:spPr>
          <a:xfrm>
            <a:off x="7644815"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Product &amp; Innovation</a:t>
            </a:r>
            <a:endParaRPr lang="en-US" sz="900" b="1" kern="0">
              <a:solidFill>
                <a:srgbClr val="000000"/>
              </a:solidFill>
              <a:latin typeface="Neutraface Text Book" panose="02000600030000020004" pitchFamily="50" charset="0"/>
            </a:endParaRPr>
          </a:p>
        </p:txBody>
      </p:sp>
      <p:sp>
        <p:nvSpPr>
          <p:cNvPr id="26" name="Rectangle 25">
            <a:extLst>
              <a:ext uri="{FF2B5EF4-FFF2-40B4-BE49-F238E27FC236}">
                <a16:creationId xmlns:a16="http://schemas.microsoft.com/office/drawing/2014/main" id="{BBC31017-85E2-3727-9CDD-7F2F775FEEEB}"/>
              </a:ext>
            </a:extLst>
          </p:cNvPr>
          <p:cNvSpPr>
            <a:spLocks/>
          </p:cNvSpPr>
          <p:nvPr/>
        </p:nvSpPr>
        <p:spPr>
          <a:xfrm>
            <a:off x="7644815"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Guy </a:t>
            </a:r>
            <a:r>
              <a:rPr lang="en-US" sz="900" kern="0" err="1">
                <a:solidFill>
                  <a:srgbClr val="000000"/>
                </a:solidFill>
                <a:latin typeface="Neutraface Text Book" panose="02000600030000020004" pitchFamily="50" charset="0"/>
              </a:rPr>
              <a:t>Raviv</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Brenda Johnson</a:t>
            </a:r>
          </a:p>
          <a:p>
            <a:pPr algn="ctr">
              <a:buClr>
                <a:srgbClr val="000000"/>
              </a:buClr>
              <a:defRPr/>
            </a:pPr>
            <a:r>
              <a:rPr lang="en-US" sz="900" kern="0">
                <a:solidFill>
                  <a:srgbClr val="000000"/>
                </a:solidFill>
                <a:latin typeface="Neutraface Text Book" panose="02000600030000020004" pitchFamily="50" charset="0"/>
              </a:rPr>
              <a:t>Lauren Barron</a:t>
            </a:r>
          </a:p>
          <a:p>
            <a:pPr algn="ctr">
              <a:buClr>
                <a:srgbClr val="000000"/>
              </a:buClr>
              <a:defRPr/>
            </a:pPr>
            <a:r>
              <a:rPr lang="en-US" sz="900" kern="0">
                <a:solidFill>
                  <a:srgbClr val="000000"/>
                </a:solidFill>
                <a:latin typeface="Neutraface Text Book" panose="02000600030000020004" pitchFamily="50" charset="0"/>
              </a:rPr>
              <a:t>Marybeth </a:t>
            </a:r>
            <a:r>
              <a:rPr lang="en-US" sz="900" kern="0" err="1">
                <a:solidFill>
                  <a:srgbClr val="000000"/>
                </a:solidFill>
                <a:latin typeface="Neutraface Text Book" panose="02000600030000020004" pitchFamily="50" charset="0"/>
              </a:rPr>
              <a:t>Bordeau</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Karen </a:t>
            </a:r>
            <a:r>
              <a:rPr lang="en-US" sz="900" kern="0" err="1">
                <a:solidFill>
                  <a:srgbClr val="000000"/>
                </a:solidFill>
                <a:latin typeface="Neutraface Text Book" panose="02000600030000020004" pitchFamily="50" charset="0"/>
              </a:rPr>
              <a:t>Bieger</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Tim </a:t>
            </a:r>
            <a:r>
              <a:rPr lang="en-US" sz="900" kern="0">
                <a:solidFill>
                  <a:srgbClr val="FF0000"/>
                </a:solidFill>
                <a:latin typeface="Neutraface Text Book" panose="02000600030000020004" pitchFamily="50" charset="0"/>
              </a:rPr>
              <a:t>??</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27" name="Rectangle 26">
            <a:extLst>
              <a:ext uri="{FF2B5EF4-FFF2-40B4-BE49-F238E27FC236}">
                <a16:creationId xmlns:a16="http://schemas.microsoft.com/office/drawing/2014/main" id="{50D1B0BB-4B57-26E4-B389-6E164D36032A}"/>
              </a:ext>
            </a:extLst>
          </p:cNvPr>
          <p:cNvSpPr>
            <a:spLocks/>
          </p:cNvSpPr>
          <p:nvPr/>
        </p:nvSpPr>
        <p:spPr>
          <a:xfrm>
            <a:off x="7644815"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Karen Burpee</a:t>
            </a:r>
            <a:endParaRPr kumimoji="0" lang="en-US" sz="1800" b="0" i="0" u="none" strike="noStrike" kern="0" cap="none" spc="0" normalizeH="0" baseline="0" noProof="0">
              <a:ln>
                <a:noFill/>
              </a:ln>
              <a:solidFill>
                <a:prstClr val="white"/>
              </a:solidFill>
              <a:effectLst/>
              <a:uLnTx/>
              <a:uFillTx/>
            </a:endParaRPr>
          </a:p>
        </p:txBody>
      </p:sp>
      <p:sp>
        <p:nvSpPr>
          <p:cNvPr id="28" name="Oval 10">
            <a:extLst>
              <a:ext uri="{FF2B5EF4-FFF2-40B4-BE49-F238E27FC236}">
                <a16:creationId xmlns:a16="http://schemas.microsoft.com/office/drawing/2014/main" id="{7A1246CA-0559-CC36-1563-4BBD41525699}"/>
              </a:ext>
            </a:extLst>
          </p:cNvPr>
          <p:cNvSpPr/>
          <p:nvPr/>
        </p:nvSpPr>
        <p:spPr>
          <a:xfrm>
            <a:off x="7644815" y="2114637"/>
            <a:ext cx="1185075"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Izabella Khazagerova</a:t>
            </a:r>
          </a:p>
        </p:txBody>
      </p:sp>
      <p:sp>
        <p:nvSpPr>
          <p:cNvPr id="29" name="TextBox 28">
            <a:extLst>
              <a:ext uri="{FF2B5EF4-FFF2-40B4-BE49-F238E27FC236}">
                <a16:creationId xmlns:a16="http://schemas.microsoft.com/office/drawing/2014/main" id="{ADAD2479-33A1-D8A2-1C1D-FB43BA3CA09C}"/>
              </a:ext>
            </a:extLst>
          </p:cNvPr>
          <p:cNvSpPr txBox="1"/>
          <p:nvPr/>
        </p:nvSpPr>
        <p:spPr>
          <a:xfrm>
            <a:off x="10868624" y="3331077"/>
            <a:ext cx="1064263" cy="14069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Coforge</a:t>
            </a:r>
          </a:p>
        </p:txBody>
      </p:sp>
      <p:sp>
        <p:nvSpPr>
          <p:cNvPr id="30" name="TextBox 29">
            <a:extLst>
              <a:ext uri="{FF2B5EF4-FFF2-40B4-BE49-F238E27FC236}">
                <a16:creationId xmlns:a16="http://schemas.microsoft.com/office/drawing/2014/main" id="{E628C5E9-C53E-BFCC-7F88-F78133E0DCF5}"/>
              </a:ext>
            </a:extLst>
          </p:cNvPr>
          <p:cNvSpPr txBox="1"/>
          <p:nvPr/>
        </p:nvSpPr>
        <p:spPr>
          <a:xfrm>
            <a:off x="10868624" y="3107553"/>
            <a:ext cx="1259011" cy="18168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Other LHH Department</a:t>
            </a:r>
          </a:p>
        </p:txBody>
      </p:sp>
      <p:sp>
        <p:nvSpPr>
          <p:cNvPr id="31" name="TextBox 30">
            <a:extLst>
              <a:ext uri="{FF2B5EF4-FFF2-40B4-BE49-F238E27FC236}">
                <a16:creationId xmlns:a16="http://schemas.microsoft.com/office/drawing/2014/main" id="{8D04A713-2BB0-A4F1-D561-818FBD1B5D90}"/>
              </a:ext>
            </a:extLst>
          </p:cNvPr>
          <p:cNvSpPr txBox="1"/>
          <p:nvPr/>
        </p:nvSpPr>
        <p:spPr>
          <a:xfrm>
            <a:off x="10868625" y="2905457"/>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LHH IT</a:t>
            </a:r>
          </a:p>
        </p:txBody>
      </p:sp>
      <p:sp>
        <p:nvSpPr>
          <p:cNvPr id="32" name="Rectangle 31">
            <a:extLst>
              <a:ext uri="{FF2B5EF4-FFF2-40B4-BE49-F238E27FC236}">
                <a16:creationId xmlns:a16="http://schemas.microsoft.com/office/drawing/2014/main" id="{1CC075C4-0B81-D248-9EC9-3E34F19611ED}"/>
              </a:ext>
            </a:extLst>
          </p:cNvPr>
          <p:cNvSpPr>
            <a:spLocks/>
          </p:cNvSpPr>
          <p:nvPr/>
        </p:nvSpPr>
        <p:spPr>
          <a:xfrm>
            <a:off x="10569769" y="3340225"/>
            <a:ext cx="247027" cy="148899"/>
          </a:xfrm>
          <a:prstGeom prst="rect">
            <a:avLst/>
          </a:prstGeom>
          <a:solidFill>
            <a:srgbClr val="E23368"/>
          </a:solidFill>
          <a:ln w="6350" cap="sq" cmpd="sng" algn="ctr">
            <a:solidFill>
              <a:srgbClr val="EB5C87">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3" name="Rectangle 32">
            <a:extLst>
              <a:ext uri="{FF2B5EF4-FFF2-40B4-BE49-F238E27FC236}">
                <a16:creationId xmlns:a16="http://schemas.microsoft.com/office/drawing/2014/main" id="{86FB3AAD-55D2-D5F6-5E80-74D47A79B45D}"/>
              </a:ext>
            </a:extLst>
          </p:cNvPr>
          <p:cNvSpPr>
            <a:spLocks/>
          </p:cNvSpPr>
          <p:nvPr/>
        </p:nvSpPr>
        <p:spPr>
          <a:xfrm>
            <a:off x="10569769" y="3116702"/>
            <a:ext cx="247027" cy="148899"/>
          </a:xfrm>
          <a:prstGeom prst="rect">
            <a:avLst/>
          </a:prstGeom>
          <a:solidFill>
            <a:srgbClr val="EE85A4"/>
          </a:solidFill>
          <a:ln w="6350" cap="sq" cmpd="sng" algn="ctr">
            <a:solidFill>
              <a:srgbClr val="EB5C87">
                <a:lumMod val="60000"/>
                <a:lumOff val="4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4" name="Rectangle 33">
            <a:extLst>
              <a:ext uri="{FF2B5EF4-FFF2-40B4-BE49-F238E27FC236}">
                <a16:creationId xmlns:a16="http://schemas.microsoft.com/office/drawing/2014/main" id="{7B96F023-D2D1-86D9-82BB-2F54A2A9372B}"/>
              </a:ext>
            </a:extLst>
          </p:cNvPr>
          <p:cNvSpPr>
            <a:spLocks/>
          </p:cNvSpPr>
          <p:nvPr/>
        </p:nvSpPr>
        <p:spPr>
          <a:xfrm>
            <a:off x="10569769" y="2914605"/>
            <a:ext cx="247027" cy="148899"/>
          </a:xfrm>
          <a:prstGeom prst="rect">
            <a:avLst/>
          </a:prstGeom>
          <a:solidFill>
            <a:srgbClr val="6D40A7"/>
          </a:solidFill>
          <a:ln w="6350" cap="sq" cmpd="sng" algn="ctr">
            <a:solidFill>
              <a:srgbClr val="8A66B9">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5" name="TextBox 34">
            <a:extLst>
              <a:ext uri="{FF2B5EF4-FFF2-40B4-BE49-F238E27FC236}">
                <a16:creationId xmlns:a16="http://schemas.microsoft.com/office/drawing/2014/main" id="{17D4A491-BBCF-DD3A-100B-744E0EA61222}"/>
              </a:ext>
            </a:extLst>
          </p:cNvPr>
          <p:cNvSpPr txBox="1"/>
          <p:nvPr/>
        </p:nvSpPr>
        <p:spPr>
          <a:xfrm>
            <a:off x="10578914" y="2679673"/>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1" i="0" u="none" strike="noStrike" kern="0" cap="none" spc="0" normalizeH="0" baseline="0" noProof="0">
                <a:ln>
                  <a:noFill/>
                </a:ln>
                <a:solidFill>
                  <a:srgbClr val="000000"/>
                </a:solidFill>
                <a:effectLst/>
                <a:uLnTx/>
                <a:uFillTx/>
              </a:rPr>
              <a:t>Key:</a:t>
            </a:r>
          </a:p>
        </p:txBody>
      </p:sp>
      <p:sp>
        <p:nvSpPr>
          <p:cNvPr id="36" name="TextBox 35">
            <a:extLst>
              <a:ext uri="{FF2B5EF4-FFF2-40B4-BE49-F238E27FC236}">
                <a16:creationId xmlns:a16="http://schemas.microsoft.com/office/drawing/2014/main" id="{C5E14C47-5309-C09F-218D-7D56D0F4BA9F}"/>
              </a:ext>
            </a:extLst>
          </p:cNvPr>
          <p:cNvSpPr txBox="1"/>
          <p:nvPr/>
        </p:nvSpPr>
        <p:spPr>
          <a:xfrm>
            <a:off x="10868624" y="3557651"/>
            <a:ext cx="1098331" cy="16642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Shared Service / TAG</a:t>
            </a:r>
          </a:p>
        </p:txBody>
      </p:sp>
      <p:sp>
        <p:nvSpPr>
          <p:cNvPr id="37" name="Rectangle 36">
            <a:extLst>
              <a:ext uri="{FF2B5EF4-FFF2-40B4-BE49-F238E27FC236}">
                <a16:creationId xmlns:a16="http://schemas.microsoft.com/office/drawing/2014/main" id="{E2A1EC81-EAA7-1F04-AAA1-643425E2F2B6}"/>
              </a:ext>
            </a:extLst>
          </p:cNvPr>
          <p:cNvSpPr>
            <a:spLocks/>
          </p:cNvSpPr>
          <p:nvPr/>
        </p:nvSpPr>
        <p:spPr>
          <a:xfrm>
            <a:off x="10569769" y="3562316"/>
            <a:ext cx="247027" cy="148899"/>
          </a:xfrm>
          <a:prstGeom prst="rect">
            <a:avLst/>
          </a:prstGeom>
          <a:solidFill>
            <a:sysClr val="window" lastClr="FFFFFF">
              <a:lumMod val="50000"/>
            </a:sysClr>
          </a:solidFill>
          <a:ln w="6350" cap="sq" cmpd="sng" algn="ctr">
            <a:solidFill>
              <a:srgbClr val="5F5F5F">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FFFFFF"/>
              </a:buClr>
              <a:defRPr/>
            </a:pPr>
            <a:endParaRPr lang="en-US" sz="900" b="1" kern="0">
              <a:solidFill>
                <a:srgbClr val="FFFFFF"/>
              </a:solidFill>
              <a:latin typeface="Neutraface Text Book" panose="02000600030000020004" pitchFamily="50" charset="0"/>
            </a:endParaRPr>
          </a:p>
        </p:txBody>
      </p:sp>
      <p:sp>
        <p:nvSpPr>
          <p:cNvPr id="38" name="Text Placeholder 4">
            <a:extLst>
              <a:ext uri="{FF2B5EF4-FFF2-40B4-BE49-F238E27FC236}">
                <a16:creationId xmlns:a16="http://schemas.microsoft.com/office/drawing/2014/main" id="{E78D6290-7099-2288-CEBA-07CF5588EDF0}"/>
              </a:ext>
            </a:extLst>
          </p:cNvPr>
          <p:cNvSpPr txBox="1">
            <a:spLocks/>
          </p:cNvSpPr>
          <p:nvPr/>
        </p:nvSpPr>
        <p:spPr>
          <a:xfrm>
            <a:off x="589629" y="1485899"/>
            <a:ext cx="11013410" cy="418119"/>
          </a:xfrm>
          <a:prstGeom prst="rect">
            <a:avLst/>
          </a:prstGeom>
        </p:spPr>
        <p:txBody>
          <a:bodyPr vert="horz" wrap="square" lIns="0" tIns="0" rIns="0" bIns="0" rtlCol="0" anchor="t" anchorCtr="0">
            <a:noAutofit/>
          </a:bodyPr>
          <a:lst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a:ea typeface="Noto Sans"/>
                <a:cs typeface="Arial"/>
              </a:rPr>
              <a:t>Below are the stakeholders we will enable and collect requirements from</a:t>
            </a:r>
          </a:p>
        </p:txBody>
      </p:sp>
      <p:sp>
        <p:nvSpPr>
          <p:cNvPr id="39" name="TextBox 38">
            <a:extLst>
              <a:ext uri="{FF2B5EF4-FFF2-40B4-BE49-F238E27FC236}">
                <a16:creationId xmlns:a16="http://schemas.microsoft.com/office/drawing/2014/main" id="{734354F4-CFF9-0BCC-7306-D7DE9C8E8CBD}"/>
              </a:ext>
            </a:extLst>
          </p:cNvPr>
          <p:cNvSpPr txBox="1">
            <a:spLocks/>
          </p:cNvSpPr>
          <p:nvPr/>
        </p:nvSpPr>
        <p:spPr>
          <a:xfrm>
            <a:off x="-65046" y="2223027"/>
            <a:ext cx="1306736"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Senior Leader</a:t>
            </a:r>
          </a:p>
        </p:txBody>
      </p:sp>
      <p:sp>
        <p:nvSpPr>
          <p:cNvPr id="40" name="Star: 5 Points 39">
            <a:extLst>
              <a:ext uri="{FF2B5EF4-FFF2-40B4-BE49-F238E27FC236}">
                <a16:creationId xmlns:a16="http://schemas.microsoft.com/office/drawing/2014/main" id="{30D8BB0F-C439-54B7-9FD4-72F58946CBE3}"/>
              </a:ext>
            </a:extLst>
          </p:cNvPr>
          <p:cNvSpPr/>
          <p:nvPr/>
        </p:nvSpPr>
        <p:spPr>
          <a:xfrm>
            <a:off x="6934416" y="6633968"/>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E91FAFBB-C41D-B6DF-0564-A8D85369D676}"/>
              </a:ext>
            </a:extLst>
          </p:cNvPr>
          <p:cNvSpPr txBox="1"/>
          <p:nvPr/>
        </p:nvSpPr>
        <p:spPr>
          <a:xfrm>
            <a:off x="7051075" y="6535596"/>
            <a:ext cx="3399791" cy="265778"/>
          </a:xfrm>
          <a:prstGeom prst="rect">
            <a:avLst/>
          </a:prstGeom>
          <a:noFill/>
        </p:spPr>
        <p:txBody>
          <a:bodyPr wrap="square">
            <a:spAutoFit/>
          </a:bodyPr>
          <a:lstStyle/>
          <a:p>
            <a:pPr>
              <a:lnSpc>
                <a:spcPct val="125000"/>
              </a:lnSpc>
              <a:spcAft>
                <a:spcPts val="1200"/>
              </a:spcAft>
              <a:buClr>
                <a:srgbClr val="4F185A"/>
              </a:buClr>
              <a:buSzPct val="80000"/>
              <a:defRPr/>
            </a:pPr>
            <a:r>
              <a:rPr lang="en-US" sz="1000">
                <a:solidFill>
                  <a:srgbClr val="000000"/>
                </a:solidFill>
                <a:latin typeface="Arial" panose="020B0604020202020204" pitchFamily="34" charset="0"/>
                <a:ea typeface="Noto Sans" panose="020B0502040504020204" pitchFamily="34" charset="0"/>
                <a:cs typeface="Arial" panose="020B0604020202020204" pitchFamily="34" charset="0"/>
              </a:rPr>
              <a:t>Also IT Team</a:t>
            </a:r>
          </a:p>
        </p:txBody>
      </p:sp>
      <p:sp>
        <p:nvSpPr>
          <p:cNvPr id="42" name="Star: 5 Points 41">
            <a:extLst>
              <a:ext uri="{FF2B5EF4-FFF2-40B4-BE49-F238E27FC236}">
                <a16:creationId xmlns:a16="http://schemas.microsoft.com/office/drawing/2014/main" id="{A91AF664-D14A-09FF-8673-3E47EA8E3E71}"/>
              </a:ext>
            </a:extLst>
          </p:cNvPr>
          <p:cNvSpPr/>
          <p:nvPr/>
        </p:nvSpPr>
        <p:spPr>
          <a:xfrm>
            <a:off x="2232923" y="2628613"/>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42FB4AC8-FD71-B624-7B52-38814981EBB4}"/>
              </a:ext>
            </a:extLst>
          </p:cNvPr>
          <p:cNvSpPr>
            <a:spLocks/>
          </p:cNvSpPr>
          <p:nvPr/>
        </p:nvSpPr>
        <p:spPr>
          <a:xfrm>
            <a:off x="8898527" y="2493793"/>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Privacy</a:t>
            </a:r>
            <a:endParaRPr lang="en-US" sz="900" b="1" kern="0">
              <a:solidFill>
                <a:srgbClr val="000000"/>
              </a:solidFill>
              <a:latin typeface="Neutraface Text Book" panose="02000600030000020004" pitchFamily="50" charset="0"/>
            </a:endParaRPr>
          </a:p>
        </p:txBody>
      </p:sp>
      <p:sp>
        <p:nvSpPr>
          <p:cNvPr id="44" name="Rectangle 43">
            <a:extLst>
              <a:ext uri="{FF2B5EF4-FFF2-40B4-BE49-F238E27FC236}">
                <a16:creationId xmlns:a16="http://schemas.microsoft.com/office/drawing/2014/main" id="{70850AA9-4D34-8D12-069E-30EEA1AC0ACD}"/>
              </a:ext>
            </a:extLst>
          </p:cNvPr>
          <p:cNvSpPr>
            <a:spLocks/>
          </p:cNvSpPr>
          <p:nvPr/>
        </p:nvSpPr>
        <p:spPr>
          <a:xfrm>
            <a:off x="8898527" y="33003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err="1">
                <a:solidFill>
                  <a:srgbClr val="000000"/>
                </a:solidFill>
                <a:latin typeface="Neutraface Text Book" panose="02000600030000020004" pitchFamily="50" charset="0"/>
              </a:rPr>
              <a:t>Marylene</a:t>
            </a:r>
            <a:r>
              <a:rPr lang="en-US" sz="900" kern="0">
                <a:solidFill>
                  <a:srgbClr val="000000"/>
                </a:solidFill>
                <a:latin typeface="Neutraface Text Book" panose="02000600030000020004" pitchFamily="50" charset="0"/>
              </a:rPr>
              <a:t> </a:t>
            </a:r>
            <a:r>
              <a:rPr lang="en-US" sz="900" kern="0" err="1">
                <a:solidFill>
                  <a:srgbClr val="000000"/>
                </a:solidFill>
                <a:latin typeface="Neutraface Text Book" panose="02000600030000020004" pitchFamily="50" charset="0"/>
              </a:rPr>
              <a:t>Chhiv</a:t>
            </a:r>
            <a:r>
              <a:rPr lang="en-US" sz="900" kern="0">
                <a:solidFill>
                  <a:srgbClr val="000000"/>
                </a:solidFill>
                <a:latin typeface="Neutraface Text Book" panose="02000600030000020004" pitchFamily="50" charset="0"/>
              </a:rPr>
              <a:t>?</a:t>
            </a:r>
          </a:p>
          <a:p>
            <a:pPr algn="ctr">
              <a:buClr>
                <a:srgbClr val="000000"/>
              </a:buClr>
              <a:defRPr/>
            </a:pPr>
            <a:endParaRPr lang="en-US" sz="900" kern="0">
              <a:solidFill>
                <a:srgbClr val="000000"/>
              </a:solidFill>
              <a:latin typeface="Neutraface Text Book" panose="02000600030000020004" pitchFamily="50" charset="0"/>
            </a:endParaRPr>
          </a:p>
        </p:txBody>
      </p:sp>
      <p:sp>
        <p:nvSpPr>
          <p:cNvPr id="45" name="Rectangle 44">
            <a:extLst>
              <a:ext uri="{FF2B5EF4-FFF2-40B4-BE49-F238E27FC236}">
                <a16:creationId xmlns:a16="http://schemas.microsoft.com/office/drawing/2014/main" id="{EE243574-F2BC-34C1-6878-1FC4030C0CCD}"/>
              </a:ext>
            </a:extLst>
          </p:cNvPr>
          <p:cNvSpPr>
            <a:spLocks/>
          </p:cNvSpPr>
          <p:nvPr/>
        </p:nvSpPr>
        <p:spPr>
          <a:xfrm>
            <a:off x="8898527" y="2978624"/>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Elle Pyle</a:t>
            </a:r>
            <a:endParaRPr kumimoji="0" lang="en-US" sz="1800" b="0" i="0" u="none" strike="noStrike" kern="0" cap="none" spc="0" normalizeH="0" baseline="0" noProof="0">
              <a:ln>
                <a:noFill/>
              </a:ln>
              <a:solidFill>
                <a:prstClr val="white"/>
              </a:solidFill>
              <a:effectLst/>
              <a:uLnTx/>
              <a:uFillTx/>
            </a:endParaRPr>
          </a:p>
        </p:txBody>
      </p:sp>
      <p:sp>
        <p:nvSpPr>
          <p:cNvPr id="46" name="Oval 10">
            <a:extLst>
              <a:ext uri="{FF2B5EF4-FFF2-40B4-BE49-F238E27FC236}">
                <a16:creationId xmlns:a16="http://schemas.microsoft.com/office/drawing/2014/main" id="{97F06F15-78F9-1EF0-C637-A50A512D18E0}"/>
              </a:ext>
            </a:extLst>
          </p:cNvPr>
          <p:cNvSpPr/>
          <p:nvPr/>
        </p:nvSpPr>
        <p:spPr>
          <a:xfrm>
            <a:off x="8898527" y="2115241"/>
            <a:ext cx="1185075"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
                <a:srgbClr val="000000"/>
              </a:buClr>
              <a:buSzTx/>
              <a:buFontTx/>
              <a:buNone/>
              <a:tabLst/>
              <a:defRPr/>
            </a:pPr>
            <a:r>
              <a:rPr kumimoji="0" lang="en-US" sz="1000" b="1" i="0" u="none" strike="noStrike" kern="0" cap="none" spc="0" normalizeH="0" baseline="0" noProof="0">
                <a:ln>
                  <a:noFill/>
                </a:ln>
                <a:solidFill>
                  <a:prstClr val="white"/>
                </a:solidFill>
                <a:effectLst/>
                <a:uLnTx/>
                <a:uFillTx/>
              </a:rPr>
              <a:t>Thad Lawrence?</a:t>
            </a:r>
          </a:p>
        </p:txBody>
      </p:sp>
      <p:sp>
        <p:nvSpPr>
          <p:cNvPr id="47" name="Rectangle 46">
            <a:extLst>
              <a:ext uri="{FF2B5EF4-FFF2-40B4-BE49-F238E27FC236}">
                <a16:creationId xmlns:a16="http://schemas.microsoft.com/office/drawing/2014/main" id="{5547027D-1086-50CC-E71F-DC8DD7CC9B31}"/>
              </a:ext>
            </a:extLst>
          </p:cNvPr>
          <p:cNvSpPr>
            <a:spLocks/>
          </p:cNvSpPr>
          <p:nvPr/>
        </p:nvSpPr>
        <p:spPr>
          <a:xfrm>
            <a:off x="2674819" y="2489254"/>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Security</a:t>
            </a:r>
            <a:endParaRPr lang="en-US" sz="900" b="1" kern="0">
              <a:solidFill>
                <a:srgbClr val="000000"/>
              </a:solidFill>
              <a:latin typeface="Neutraface Text Book" panose="02000600030000020004" pitchFamily="50" charset="0"/>
            </a:endParaRPr>
          </a:p>
        </p:txBody>
      </p:sp>
      <p:sp>
        <p:nvSpPr>
          <p:cNvPr id="48" name="Rectangle 47">
            <a:extLst>
              <a:ext uri="{FF2B5EF4-FFF2-40B4-BE49-F238E27FC236}">
                <a16:creationId xmlns:a16="http://schemas.microsoft.com/office/drawing/2014/main" id="{EA760989-C513-D026-6F3D-86E480FF3C9F}"/>
              </a:ext>
            </a:extLst>
          </p:cNvPr>
          <p:cNvSpPr>
            <a:spLocks/>
          </p:cNvSpPr>
          <p:nvPr/>
        </p:nvSpPr>
        <p:spPr>
          <a:xfrm>
            <a:off x="2674819" y="3295835"/>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Michele Hight</a:t>
            </a:r>
          </a:p>
        </p:txBody>
      </p:sp>
      <p:sp>
        <p:nvSpPr>
          <p:cNvPr id="49" name="Rectangle 48">
            <a:extLst>
              <a:ext uri="{FF2B5EF4-FFF2-40B4-BE49-F238E27FC236}">
                <a16:creationId xmlns:a16="http://schemas.microsoft.com/office/drawing/2014/main" id="{DE386AC8-F61F-66FE-E9D6-D9DC6A6047A5}"/>
              </a:ext>
            </a:extLst>
          </p:cNvPr>
          <p:cNvSpPr>
            <a:spLocks/>
          </p:cNvSpPr>
          <p:nvPr/>
        </p:nvSpPr>
        <p:spPr>
          <a:xfrm>
            <a:off x="2674819" y="2974085"/>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Greg Crease</a:t>
            </a:r>
            <a:endParaRPr kumimoji="0" lang="en-US" sz="1800" b="0" i="0" u="none" strike="noStrike" kern="0" cap="none" spc="0" normalizeH="0" baseline="0" noProof="0">
              <a:ln>
                <a:noFill/>
              </a:ln>
              <a:solidFill>
                <a:prstClr val="white"/>
              </a:solidFill>
              <a:effectLst/>
              <a:uLnTx/>
              <a:uFillTx/>
            </a:endParaRPr>
          </a:p>
        </p:txBody>
      </p:sp>
      <p:sp>
        <p:nvSpPr>
          <p:cNvPr id="50" name="Star: 5 Points 49">
            <a:extLst>
              <a:ext uri="{FF2B5EF4-FFF2-40B4-BE49-F238E27FC236}">
                <a16:creationId xmlns:a16="http://schemas.microsoft.com/office/drawing/2014/main" id="{1FF8106A-65B0-E38E-FFCB-43AF49BD52DC}"/>
              </a:ext>
            </a:extLst>
          </p:cNvPr>
          <p:cNvSpPr/>
          <p:nvPr/>
        </p:nvSpPr>
        <p:spPr>
          <a:xfrm>
            <a:off x="3493430" y="2623971"/>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1" name="Oval 10">
            <a:extLst>
              <a:ext uri="{FF2B5EF4-FFF2-40B4-BE49-F238E27FC236}">
                <a16:creationId xmlns:a16="http://schemas.microsoft.com/office/drawing/2014/main" id="{DD84CEF0-A6D2-5A31-6B14-614996DEF33C}"/>
              </a:ext>
            </a:extLst>
          </p:cNvPr>
          <p:cNvSpPr/>
          <p:nvPr/>
        </p:nvSpPr>
        <p:spPr>
          <a:xfrm>
            <a:off x="2674819" y="2121732"/>
            <a:ext cx="1185075" cy="311886"/>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Federico Blasiotti</a:t>
            </a:r>
          </a:p>
        </p:txBody>
      </p:sp>
    </p:spTree>
    <p:extLst>
      <p:ext uri="{BB962C8B-B14F-4D97-AF65-F5344CB8AC3E}">
        <p14:creationId xmlns:p14="http://schemas.microsoft.com/office/powerpoint/2010/main" val="429376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B1C5-A066-F7CB-58BD-3F4314D8DB6B}"/>
              </a:ext>
            </a:extLst>
          </p:cNvPr>
          <p:cNvSpPr txBox="1">
            <a:spLocks/>
          </p:cNvSpPr>
          <p:nvPr/>
        </p:nvSpPr>
        <p:spPr>
          <a:xfrm>
            <a:off x="503207" y="546933"/>
            <a:ext cx="11012743"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Program Governance</a:t>
            </a:r>
            <a:r>
              <a:rPr lang="en-US" i="1">
                <a:latin typeface="Georgia"/>
                <a:ea typeface="Noto Sans"/>
                <a:cs typeface="Arial"/>
              </a:rPr>
              <a:t>: goal to programs alignment and list</a:t>
            </a:r>
            <a:endParaRPr lang="en-US" i="1">
              <a:ea typeface="Noto Sans"/>
            </a:endParaRPr>
          </a:p>
        </p:txBody>
      </p:sp>
      <p:sp>
        <p:nvSpPr>
          <p:cNvPr id="9" name="Oval 10">
            <a:extLst>
              <a:ext uri="{FF2B5EF4-FFF2-40B4-BE49-F238E27FC236}">
                <a16:creationId xmlns:a16="http://schemas.microsoft.com/office/drawing/2014/main" id="{D5EF4FA8-43BB-625E-8915-60A0808D6CDF}"/>
              </a:ext>
            </a:extLst>
          </p:cNvPr>
          <p:cNvSpPr/>
          <p:nvPr/>
        </p:nvSpPr>
        <p:spPr>
          <a:xfrm>
            <a:off x="182480" y="1964883"/>
            <a:ext cx="2465184" cy="737709"/>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IT Program</a:t>
            </a:r>
          </a:p>
          <a:p>
            <a:pPr marL="0" marR="0" lvl="0" indent="0" defTabSz="914400" eaLnBrk="1" fontAlgn="auto" latinLnBrk="0" hangingPunct="1">
              <a:lnSpc>
                <a:spcPct val="100000"/>
              </a:lnSpc>
              <a:spcBef>
                <a:spcPts val="300"/>
              </a:spcBef>
              <a:spcAft>
                <a:spcPts val="300"/>
              </a:spcAft>
              <a:buClr>
                <a:srgbClr val="000000"/>
              </a:buClr>
              <a:buSzTx/>
              <a:buFontTx/>
              <a:buNone/>
              <a:tabLst/>
              <a:defRPr/>
            </a:pPr>
            <a:r>
              <a:rPr lang="en-US" sz="900">
                <a:latin typeface="Arial"/>
                <a:cs typeface="Arial"/>
              </a:rPr>
              <a:t>Group of workstreams that are similar or related to one another.</a:t>
            </a:r>
          </a:p>
        </p:txBody>
      </p:sp>
      <p:sp>
        <p:nvSpPr>
          <p:cNvPr id="5" name="Oval 10">
            <a:extLst>
              <a:ext uri="{FF2B5EF4-FFF2-40B4-BE49-F238E27FC236}">
                <a16:creationId xmlns:a16="http://schemas.microsoft.com/office/drawing/2014/main" id="{EA54187A-9CE0-82AF-33C9-C9E16AE0B948}"/>
              </a:ext>
            </a:extLst>
          </p:cNvPr>
          <p:cNvSpPr/>
          <p:nvPr/>
        </p:nvSpPr>
        <p:spPr>
          <a:xfrm>
            <a:off x="181211" y="3349383"/>
            <a:ext cx="2465184" cy="902583"/>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IT Workstream</a:t>
            </a:r>
          </a:p>
          <a:p>
            <a:pPr marL="0" marR="0" lvl="0" indent="0" defTabSz="914400" eaLnBrk="1" fontAlgn="auto" latinLnBrk="0" hangingPunct="1">
              <a:lnSpc>
                <a:spcPct val="100000"/>
              </a:lnSpc>
              <a:spcBef>
                <a:spcPts val="300"/>
              </a:spcBef>
              <a:spcAft>
                <a:spcPts val="300"/>
              </a:spcAft>
              <a:buClr>
                <a:srgbClr val="000000"/>
              </a:buClr>
              <a:buSzTx/>
              <a:buFontTx/>
              <a:buNone/>
              <a:tabLst/>
              <a:defRPr/>
            </a:pPr>
            <a:r>
              <a:rPr lang="en-US" sz="900">
                <a:latin typeface="Arial"/>
                <a:cs typeface="Arial"/>
              </a:rPr>
              <a:t>A strategic goal or product/service line. Includes all of the resources and work to support a strategic goal or product/service line.</a:t>
            </a:r>
          </a:p>
        </p:txBody>
      </p:sp>
      <p:sp>
        <p:nvSpPr>
          <p:cNvPr id="6" name="Isosceles Triangle 5">
            <a:extLst>
              <a:ext uri="{FF2B5EF4-FFF2-40B4-BE49-F238E27FC236}">
                <a16:creationId xmlns:a16="http://schemas.microsoft.com/office/drawing/2014/main" id="{1DA17A49-9051-1182-5FBF-E53C35E6869E}"/>
              </a:ext>
            </a:extLst>
          </p:cNvPr>
          <p:cNvSpPr/>
          <p:nvPr/>
        </p:nvSpPr>
        <p:spPr>
          <a:xfrm flipH="1">
            <a:off x="585616" y="2826376"/>
            <a:ext cx="1299611" cy="333036"/>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 name="Oval 10">
            <a:extLst>
              <a:ext uri="{FF2B5EF4-FFF2-40B4-BE49-F238E27FC236}">
                <a16:creationId xmlns:a16="http://schemas.microsoft.com/office/drawing/2014/main" id="{EAB01466-CF8D-7951-6238-2A5020170B5F}"/>
              </a:ext>
            </a:extLst>
          </p:cNvPr>
          <p:cNvSpPr/>
          <p:nvPr/>
        </p:nvSpPr>
        <p:spPr>
          <a:xfrm>
            <a:off x="181211" y="4743465"/>
            <a:ext cx="2465184" cy="641334"/>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IT Goal</a:t>
            </a:r>
          </a:p>
          <a:p>
            <a:pPr marL="0" marR="0" lvl="0" indent="0" defTabSz="914400" eaLnBrk="1" fontAlgn="auto" latinLnBrk="0" hangingPunct="1">
              <a:lnSpc>
                <a:spcPct val="100000"/>
              </a:lnSpc>
              <a:spcBef>
                <a:spcPts val="300"/>
              </a:spcBef>
              <a:spcAft>
                <a:spcPts val="300"/>
              </a:spcAft>
              <a:buClr>
                <a:srgbClr val="000000"/>
              </a:buClr>
              <a:buSzTx/>
              <a:buFontTx/>
              <a:buNone/>
              <a:tabLst/>
              <a:defRPr/>
            </a:pPr>
            <a:r>
              <a:rPr lang="en-US" sz="900">
                <a:latin typeface="Arial"/>
                <a:cs typeface="Arial"/>
              </a:rPr>
              <a:t>Effort of work in support of the workstream strategic goal or product/service line intent. </a:t>
            </a:r>
          </a:p>
        </p:txBody>
      </p:sp>
      <p:sp>
        <p:nvSpPr>
          <p:cNvPr id="8" name="Oval 10">
            <a:extLst>
              <a:ext uri="{FF2B5EF4-FFF2-40B4-BE49-F238E27FC236}">
                <a16:creationId xmlns:a16="http://schemas.microsoft.com/office/drawing/2014/main" id="{8ADDB341-0356-94D9-5D3B-BB07D90FE934}"/>
              </a:ext>
            </a:extLst>
          </p:cNvPr>
          <p:cNvSpPr/>
          <p:nvPr/>
        </p:nvSpPr>
        <p:spPr>
          <a:xfrm>
            <a:off x="3669033" y="2133152"/>
            <a:ext cx="1118314" cy="343067"/>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
                <a:srgbClr val="000000"/>
              </a:buClr>
              <a:buSzTx/>
              <a:buFontTx/>
              <a:buNone/>
              <a:tabLst/>
              <a:defRPr/>
            </a:pPr>
            <a:r>
              <a:rPr lang="en-US" sz="1200" b="1" u="sng" kern="0">
                <a:solidFill>
                  <a:srgbClr val="8A66B9">
                    <a:lumMod val="50000"/>
                  </a:srgbClr>
                </a:solidFill>
                <a:latin typeface="Neutraface Text Book" panose="02000600030000020004" pitchFamily="50" charset="0"/>
              </a:rPr>
              <a:t>C</a:t>
            </a: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T Program</a:t>
            </a:r>
          </a:p>
        </p:txBody>
      </p:sp>
      <p:sp>
        <p:nvSpPr>
          <p:cNvPr id="12" name="Isosceles Triangle 11">
            <a:extLst>
              <a:ext uri="{FF2B5EF4-FFF2-40B4-BE49-F238E27FC236}">
                <a16:creationId xmlns:a16="http://schemas.microsoft.com/office/drawing/2014/main" id="{26F13F31-17FB-9FD0-1B76-B9B71FB18DED}"/>
              </a:ext>
            </a:extLst>
          </p:cNvPr>
          <p:cNvSpPr/>
          <p:nvPr/>
        </p:nvSpPr>
        <p:spPr>
          <a:xfrm flipH="1">
            <a:off x="618448" y="4363523"/>
            <a:ext cx="1299611" cy="333036"/>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312FA8AD-349E-3493-0CA3-9577D897EC68}"/>
              </a:ext>
            </a:extLst>
          </p:cNvPr>
          <p:cNvSpPr/>
          <p:nvPr/>
        </p:nvSpPr>
        <p:spPr>
          <a:xfrm flipH="1">
            <a:off x="3669034" y="2796185"/>
            <a:ext cx="1075691" cy="363227"/>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0" name="Oval 10">
            <a:extLst>
              <a:ext uri="{FF2B5EF4-FFF2-40B4-BE49-F238E27FC236}">
                <a16:creationId xmlns:a16="http://schemas.microsoft.com/office/drawing/2014/main" id="{7BB1D42A-84C6-3699-0C49-DBAD444328DE}"/>
              </a:ext>
            </a:extLst>
          </p:cNvPr>
          <p:cNvSpPr/>
          <p:nvPr/>
        </p:nvSpPr>
        <p:spPr>
          <a:xfrm>
            <a:off x="3669033" y="4921746"/>
            <a:ext cx="1075692" cy="320512"/>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CT Goal</a:t>
            </a:r>
          </a:p>
        </p:txBody>
      </p:sp>
      <p:sp>
        <p:nvSpPr>
          <p:cNvPr id="21" name="Isosceles Triangle 20">
            <a:extLst>
              <a:ext uri="{FF2B5EF4-FFF2-40B4-BE49-F238E27FC236}">
                <a16:creationId xmlns:a16="http://schemas.microsoft.com/office/drawing/2014/main" id="{11CE5BDC-F4D2-8BEA-3DE5-434A1CF21AA9}"/>
              </a:ext>
            </a:extLst>
          </p:cNvPr>
          <p:cNvSpPr/>
          <p:nvPr/>
        </p:nvSpPr>
        <p:spPr>
          <a:xfrm flipH="1">
            <a:off x="3669035" y="4363523"/>
            <a:ext cx="1075691" cy="333036"/>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9789764F-6E4C-1276-31CE-78B0FCC91320}"/>
              </a:ext>
            </a:extLst>
          </p:cNvPr>
          <p:cNvSpPr txBox="1"/>
          <p:nvPr/>
        </p:nvSpPr>
        <p:spPr>
          <a:xfrm>
            <a:off x="2699218" y="4963409"/>
            <a:ext cx="1791854" cy="261610"/>
          </a:xfrm>
          <a:prstGeom prst="rect">
            <a:avLst/>
          </a:prstGeom>
          <a:noFill/>
        </p:spPr>
        <p:txBody>
          <a:bodyPr wrap="square" rtlCol="0">
            <a:spAutoFit/>
          </a:bodyPr>
          <a:lstStyle/>
          <a:p>
            <a:r>
              <a:rPr lang="en-US" sz="1100">
                <a:solidFill>
                  <a:srgbClr val="FF346C"/>
                </a:solidFill>
                <a:sym typeface="Wingdings" panose="05000000000000000000" pitchFamily="2" charset="2"/>
              </a:rPr>
              <a:t>Aligned</a:t>
            </a:r>
            <a:endParaRPr lang="en-US" sz="1100">
              <a:solidFill>
                <a:srgbClr val="FF346C"/>
              </a:solidFill>
            </a:endParaRPr>
          </a:p>
        </p:txBody>
      </p:sp>
      <p:sp>
        <p:nvSpPr>
          <p:cNvPr id="23" name="TextBox 22">
            <a:extLst>
              <a:ext uri="{FF2B5EF4-FFF2-40B4-BE49-F238E27FC236}">
                <a16:creationId xmlns:a16="http://schemas.microsoft.com/office/drawing/2014/main" id="{A3DAA1D0-4EB3-0800-FB71-B5DE8E4989F4}"/>
              </a:ext>
            </a:extLst>
          </p:cNvPr>
          <p:cNvSpPr txBox="1"/>
          <p:nvPr/>
        </p:nvSpPr>
        <p:spPr>
          <a:xfrm>
            <a:off x="2699218" y="3693033"/>
            <a:ext cx="1791854" cy="261610"/>
          </a:xfrm>
          <a:prstGeom prst="rect">
            <a:avLst/>
          </a:prstGeom>
          <a:noFill/>
        </p:spPr>
        <p:txBody>
          <a:bodyPr wrap="square" rtlCol="0">
            <a:spAutoFit/>
          </a:bodyPr>
          <a:lstStyle/>
          <a:p>
            <a:r>
              <a:rPr lang="en-US" sz="1100">
                <a:solidFill>
                  <a:srgbClr val="FF346C"/>
                </a:solidFill>
                <a:sym typeface="Wingdings" panose="05000000000000000000" pitchFamily="2" charset="2"/>
              </a:rPr>
              <a:t>Aligned</a:t>
            </a:r>
            <a:endParaRPr lang="en-US" sz="1100">
              <a:solidFill>
                <a:srgbClr val="FF346C"/>
              </a:solidFill>
            </a:endParaRPr>
          </a:p>
        </p:txBody>
      </p:sp>
      <p:sp>
        <p:nvSpPr>
          <p:cNvPr id="24" name="TextBox 23">
            <a:extLst>
              <a:ext uri="{FF2B5EF4-FFF2-40B4-BE49-F238E27FC236}">
                <a16:creationId xmlns:a16="http://schemas.microsoft.com/office/drawing/2014/main" id="{7CC56FC8-5239-2FA5-39FE-53B149CB1B1D}"/>
              </a:ext>
            </a:extLst>
          </p:cNvPr>
          <p:cNvSpPr txBox="1"/>
          <p:nvPr/>
        </p:nvSpPr>
        <p:spPr>
          <a:xfrm>
            <a:off x="2643802" y="2034061"/>
            <a:ext cx="1791854" cy="430887"/>
          </a:xfrm>
          <a:prstGeom prst="rect">
            <a:avLst/>
          </a:prstGeom>
          <a:noFill/>
        </p:spPr>
        <p:txBody>
          <a:bodyPr wrap="square" rtlCol="0">
            <a:spAutoFit/>
          </a:bodyPr>
          <a:lstStyle/>
          <a:p>
            <a:r>
              <a:rPr lang="en-US" sz="1100">
                <a:solidFill>
                  <a:srgbClr val="FF346C"/>
                </a:solidFill>
                <a:sym typeface="Wingdings" panose="05000000000000000000" pitchFamily="2" charset="2"/>
              </a:rPr>
              <a:t>Dotted Line</a:t>
            </a:r>
          </a:p>
          <a:p>
            <a:r>
              <a:rPr lang="en-US" sz="1100">
                <a:solidFill>
                  <a:srgbClr val="FF346C"/>
                </a:solidFill>
                <a:sym typeface="Wingdings" panose="05000000000000000000" pitchFamily="2" charset="2"/>
              </a:rPr>
              <a:t>Reports Into</a:t>
            </a:r>
            <a:endParaRPr lang="en-US" sz="1100">
              <a:solidFill>
                <a:srgbClr val="FF346C"/>
              </a:solidFill>
            </a:endParaRPr>
          </a:p>
        </p:txBody>
      </p:sp>
      <p:sp>
        <p:nvSpPr>
          <p:cNvPr id="26" name="Oval 10">
            <a:extLst>
              <a:ext uri="{FF2B5EF4-FFF2-40B4-BE49-F238E27FC236}">
                <a16:creationId xmlns:a16="http://schemas.microsoft.com/office/drawing/2014/main" id="{AB858FB7-04CF-BFF9-9CF8-461F983607A4}"/>
              </a:ext>
            </a:extLst>
          </p:cNvPr>
          <p:cNvSpPr/>
          <p:nvPr/>
        </p:nvSpPr>
        <p:spPr>
          <a:xfrm>
            <a:off x="3669033" y="3521499"/>
            <a:ext cx="1075692" cy="533712"/>
          </a:xfrm>
          <a:prstGeom prst="rect">
            <a:avLst/>
          </a:prstGeom>
          <a:solidFill>
            <a:srgbClr val="C0A0D6"/>
          </a:solid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
                <a:srgbClr val="000000"/>
              </a:buClr>
              <a:buSzTx/>
              <a:buFontTx/>
              <a:buNone/>
              <a:tabLst/>
              <a:defRPr/>
            </a:pPr>
            <a:r>
              <a:rPr lang="en-US" sz="1200" b="1" u="sng" kern="0">
                <a:solidFill>
                  <a:srgbClr val="8A66B9">
                    <a:lumMod val="50000"/>
                  </a:srgbClr>
                </a:solidFill>
                <a:latin typeface="Neutraface Text Book" panose="02000600030000020004" pitchFamily="50" charset="0"/>
              </a:rPr>
              <a:t>C</a:t>
            </a: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T Workstream</a:t>
            </a:r>
          </a:p>
        </p:txBody>
      </p:sp>
      <p:sp>
        <p:nvSpPr>
          <p:cNvPr id="27" name="Oval 10">
            <a:extLst>
              <a:ext uri="{FF2B5EF4-FFF2-40B4-BE49-F238E27FC236}">
                <a16:creationId xmlns:a16="http://schemas.microsoft.com/office/drawing/2014/main" id="{A6E3A378-03DD-3264-34A0-C8A1CB7405B2}"/>
              </a:ext>
            </a:extLst>
          </p:cNvPr>
          <p:cNvSpPr/>
          <p:nvPr/>
        </p:nvSpPr>
        <p:spPr>
          <a:xfrm>
            <a:off x="115702" y="1609547"/>
            <a:ext cx="2596202" cy="3932271"/>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lang="en-US" sz="900">
                <a:latin typeface="Arial"/>
                <a:cs typeface="Arial"/>
              </a:rPr>
              <a:t>IT Team</a:t>
            </a:r>
          </a:p>
        </p:txBody>
      </p:sp>
      <p:sp>
        <p:nvSpPr>
          <p:cNvPr id="28" name="Oval 10">
            <a:extLst>
              <a:ext uri="{FF2B5EF4-FFF2-40B4-BE49-F238E27FC236}">
                <a16:creationId xmlns:a16="http://schemas.microsoft.com/office/drawing/2014/main" id="{283BC356-F82F-D4F8-243A-36E6516421C0}"/>
              </a:ext>
            </a:extLst>
          </p:cNvPr>
          <p:cNvSpPr/>
          <p:nvPr/>
        </p:nvSpPr>
        <p:spPr>
          <a:xfrm>
            <a:off x="3595145" y="1609546"/>
            <a:ext cx="1294534" cy="3932272"/>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lang="en-US" sz="900">
                <a:latin typeface="Arial"/>
                <a:cs typeface="Arial"/>
              </a:rPr>
              <a:t>Business Team</a:t>
            </a:r>
          </a:p>
        </p:txBody>
      </p:sp>
      <p:graphicFrame>
        <p:nvGraphicFramePr>
          <p:cNvPr id="3" name="Table 2">
            <a:extLst>
              <a:ext uri="{FF2B5EF4-FFF2-40B4-BE49-F238E27FC236}">
                <a16:creationId xmlns:a16="http://schemas.microsoft.com/office/drawing/2014/main" id="{38BFDADA-EE1D-8146-B714-3BCD6229B803}"/>
              </a:ext>
            </a:extLst>
          </p:cNvPr>
          <p:cNvGraphicFramePr>
            <a:graphicFrameLocks noGrp="1"/>
          </p:cNvGraphicFramePr>
          <p:nvPr>
            <p:extLst>
              <p:ext uri="{D42A27DB-BD31-4B8C-83A1-F6EECF244321}">
                <p14:modId xmlns:p14="http://schemas.microsoft.com/office/powerpoint/2010/main" val="1792836038"/>
              </p:ext>
            </p:extLst>
          </p:nvPr>
        </p:nvGraphicFramePr>
        <p:xfrm>
          <a:off x="5086350" y="1019225"/>
          <a:ext cx="6899514" cy="4909750"/>
        </p:xfrm>
        <a:graphic>
          <a:graphicData uri="http://schemas.openxmlformats.org/drawingml/2006/table">
            <a:tbl>
              <a:tblPr firstRow="1"/>
              <a:tblGrid>
                <a:gridCol w="3194572">
                  <a:extLst>
                    <a:ext uri="{9D8B030D-6E8A-4147-A177-3AD203B41FA5}">
                      <a16:colId xmlns:a16="http://schemas.microsoft.com/office/drawing/2014/main" val="460404308"/>
                    </a:ext>
                  </a:extLst>
                </a:gridCol>
                <a:gridCol w="2446193">
                  <a:extLst>
                    <a:ext uri="{9D8B030D-6E8A-4147-A177-3AD203B41FA5}">
                      <a16:colId xmlns:a16="http://schemas.microsoft.com/office/drawing/2014/main" val="1119008662"/>
                    </a:ext>
                  </a:extLst>
                </a:gridCol>
                <a:gridCol w="1258749">
                  <a:extLst>
                    <a:ext uri="{9D8B030D-6E8A-4147-A177-3AD203B41FA5}">
                      <a16:colId xmlns:a16="http://schemas.microsoft.com/office/drawing/2014/main" val="2517962543"/>
                    </a:ext>
                  </a:extLst>
                </a:gridCol>
              </a:tblGrid>
              <a:tr h="0">
                <a:tc>
                  <a:txBody>
                    <a:bodyPr/>
                    <a:lstStyle/>
                    <a:p>
                      <a:r>
                        <a:rPr lang="en-US" sz="1000" b="1" kern="1200">
                          <a:solidFill>
                            <a:schemeClr val="lt1"/>
                          </a:solidFill>
                          <a:latin typeface="Arial"/>
                          <a:ea typeface="+mn-ea"/>
                          <a:cs typeface="Arial"/>
                        </a:rPr>
                        <a:t>IT Goal Name</a:t>
                      </a:r>
                    </a:p>
                  </a:txBody>
                  <a:tcPr marL="74385" marR="74385" marT="37192" marB="37192" anchor="ctr">
                    <a:lnL w="12700" cap="flat" cmpd="sng" algn="ctr">
                      <a:solidFill>
                        <a:srgbClr val="7B3EA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B3EAC"/>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000" b="1">
                          <a:latin typeface="Arial"/>
                          <a:cs typeface="Arial"/>
                        </a:rPr>
                        <a:t>IT Workstream</a:t>
                      </a:r>
                    </a:p>
                  </a:txBody>
                  <a:tcPr marL="74385" marR="74385" marT="37192" marB="37192"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B3EAC"/>
                    </a:solidFill>
                  </a:tcPr>
                </a:tc>
                <a:tc>
                  <a:txBody>
                    <a:bodyPr/>
                    <a:lstStyle/>
                    <a:p>
                      <a:r>
                        <a:rPr lang="en-US" sz="1000" b="1">
                          <a:solidFill>
                            <a:schemeClr val="bg1"/>
                          </a:solidFill>
                          <a:latin typeface="Arial"/>
                          <a:cs typeface="Arial"/>
                        </a:rPr>
                        <a:t>IT  PM</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7B3EAC"/>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B3EAC"/>
                    </a:solidFill>
                  </a:tcPr>
                </a:tc>
                <a:extLst>
                  <a:ext uri="{0D108BD9-81ED-4DB2-BD59-A6C34878D82A}">
                    <a16:rowId xmlns:a16="http://schemas.microsoft.com/office/drawing/2014/main" val="10000"/>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Career Pathing</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CRN (Legacy)</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5195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Connection to Jobs</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CRN (Legacy)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037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Career Canvas on CRN</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CRN (Legacy)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Sam</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1511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CRN Content</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CRN (Legacy)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14924">
                <a:tc>
                  <a:txBody>
                    <a:bodyPr/>
                    <a:lstStyle/>
                    <a:p>
                      <a:pPr marL="91440" algn="l" fontAlgn="b"/>
                      <a:r>
                        <a:rPr lang="en-US" sz="800" b="1" i="0" u="none" strike="noStrike">
                          <a:solidFill>
                            <a:srgbClr val="000000"/>
                          </a:solidFill>
                          <a:effectLst/>
                          <a:highlight>
                            <a:srgbClr val="FFFF00"/>
                          </a:highlight>
                          <a:latin typeface="Arial"/>
                          <a:cs typeface="Arial"/>
                        </a:rPr>
                        <a:t>CRN China</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CRN (Legacy)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56608252"/>
                  </a:ext>
                </a:extLst>
              </a:tr>
              <a:tr h="21492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Accessibility Remediation</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a:ea typeface="+mn-ea"/>
                          <a:cs typeface="Arial"/>
                        </a:rPr>
                        <a:t>CRN (Legacy)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7"/>
                  </a:ext>
                </a:extLst>
              </a:tr>
              <a:tr h="23571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Notification Center</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0" i="0" u="none" strike="noStrike">
                          <a:solidFill>
                            <a:schemeClr val="tx1"/>
                          </a:solidFill>
                          <a:effectLst/>
                          <a:latin typeface="Arial"/>
                          <a:cs typeface="Arial"/>
                        </a:rPr>
                        <a:t>CT Site Architecture and Communication</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Arial"/>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79649310"/>
                  </a:ext>
                </a:extLst>
              </a:tr>
              <a:tr h="2747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1" i="0" u="none" strike="noStrike">
                          <a:solidFill>
                            <a:srgbClr val="000000"/>
                          </a:solidFill>
                          <a:effectLst/>
                          <a:latin typeface="Arial"/>
                          <a:cs typeface="Arial"/>
                        </a:rPr>
                        <a:t>Navigation Framework</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b"/>
                      <a:r>
                        <a:rPr lang="en-US" sz="800" b="0" i="0" u="none" strike="noStrike">
                          <a:solidFill>
                            <a:schemeClr val="tx1"/>
                          </a:solidFill>
                          <a:effectLst/>
                          <a:latin typeface="Arial"/>
                          <a:cs typeface="Arial"/>
                        </a:rPr>
                        <a:t>CT Site Architecture and Communication</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Arial"/>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8"/>
                  </a:ext>
                </a:extLst>
              </a:tr>
              <a:tr h="228600">
                <a:tc>
                  <a:txBody>
                    <a:bodyPr/>
                    <a:lstStyle/>
                    <a:p>
                      <a:pPr marL="91440" algn="l" fontAlgn="b"/>
                      <a:r>
                        <a:rPr lang="en-US" sz="800" b="1" i="0" u="none" strike="noStrike">
                          <a:solidFill>
                            <a:srgbClr val="000000"/>
                          </a:solidFill>
                          <a:effectLst/>
                          <a:latin typeface="Arial"/>
                          <a:cs typeface="Arial"/>
                        </a:rPr>
                        <a:t>Future Live Feedback</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chemeClr val="tx1"/>
                          </a:solidFill>
                          <a:effectLst/>
                          <a:latin typeface="Arial"/>
                          <a:cs typeface="Arial"/>
                        </a:rPr>
                        <a:t>CT Site Architecture and Communication</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lang="en-US" sz="800" b="0" i="0" u="none" strike="noStrike">
                          <a:solidFill>
                            <a:srgbClr val="000000"/>
                          </a:solidFill>
                          <a:effectLst/>
                          <a:latin typeface="Arial"/>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14692966"/>
                  </a:ext>
                </a:extLst>
              </a:tr>
              <a:tr h="228600">
                <a:tc>
                  <a:txBody>
                    <a:bodyPr/>
                    <a:lstStyle/>
                    <a:p>
                      <a:pPr marL="91440" algn="l" fontAlgn="b"/>
                      <a:r>
                        <a:rPr lang="en-US" sz="800" b="1" i="0" u="none" strike="noStrike">
                          <a:solidFill>
                            <a:srgbClr val="000000"/>
                          </a:solidFill>
                          <a:effectLst/>
                          <a:latin typeface="Arial"/>
                          <a:cs typeface="Arial"/>
                        </a:rPr>
                        <a:t>Homepage</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chemeClr val="tx1"/>
                          </a:solidFill>
                          <a:effectLst/>
                          <a:latin typeface="Arial"/>
                          <a:cs typeface="Arial"/>
                        </a:rPr>
                        <a:t>CT Site Homepage</a:t>
                      </a:r>
                      <a:endParaRPr lang="en-US">
                        <a:solidFill>
                          <a:schemeClr val="tx1"/>
                        </a:solidFil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456583263"/>
                  </a:ext>
                </a:extLst>
              </a:tr>
              <a:tr h="228600">
                <a:tc>
                  <a:txBody>
                    <a:bodyPr/>
                    <a:lstStyle/>
                    <a:p>
                      <a:pPr marL="91440" algn="l" fontAlgn="b"/>
                      <a:r>
                        <a:rPr lang="en-US" sz="800" b="1" i="0" u="none" strike="noStrike">
                          <a:solidFill>
                            <a:srgbClr val="000000"/>
                          </a:solidFill>
                          <a:effectLst/>
                          <a:latin typeface="Arial"/>
                          <a:cs typeface="Arial"/>
                        </a:rPr>
                        <a:t>User Profile</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a:lnSpc>
                          <a:spcPct val="100000"/>
                        </a:lnSpc>
                        <a:spcBef>
                          <a:spcPts val="0"/>
                        </a:spcBef>
                        <a:spcAft>
                          <a:spcPts val="0"/>
                        </a:spcAft>
                        <a:buNone/>
                        <a:tabLst/>
                        <a:defRPr/>
                      </a:pPr>
                      <a:r>
                        <a:rPr kumimoji="0" lang="en-US" sz="800" b="0" i="0" u="none" strike="noStrike" kern="1200" cap="none" spc="0" normalizeH="0" baseline="0" noProof="0">
                          <a:ln>
                            <a:noFill/>
                          </a:ln>
                          <a:solidFill>
                            <a:schemeClr val="tx1"/>
                          </a:solidFill>
                          <a:effectLst/>
                          <a:uLnTx/>
                          <a:uFillTx/>
                          <a:latin typeface="Arial"/>
                        </a:rPr>
                        <a:t>CT Site </a:t>
                      </a:r>
                      <a:r>
                        <a:rPr lang="en-US" sz="800" b="0" i="0" u="none" strike="noStrike" kern="1200" cap="none" spc="0" normalizeH="0" baseline="0" noProof="0">
                          <a:ln>
                            <a:noFill/>
                          </a:ln>
                          <a:solidFill>
                            <a:schemeClr val="tx1"/>
                          </a:solidFill>
                          <a:effectLst/>
                          <a:uLnTx/>
                          <a:uFillTx/>
                          <a:latin typeface="Arial"/>
                        </a:rPr>
                        <a:t>Homepage</a:t>
                      </a:r>
                      <a:endParaRPr kumimoji="0" lang="en-US" sz="800" b="0" i="0" u="none" strike="noStrike" kern="1200" cap="none" spc="0" normalizeH="0" baseline="0" noProof="0">
                        <a:ln>
                          <a:noFill/>
                        </a:ln>
                        <a:solidFill>
                          <a:schemeClr val="tx1"/>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24117538"/>
                  </a:ext>
                </a:extLst>
              </a:tr>
              <a:tr h="228600">
                <a:tc>
                  <a:txBody>
                    <a:bodyPr/>
                    <a:lstStyle/>
                    <a:p>
                      <a:pPr marL="91440" algn="l" fontAlgn="b"/>
                      <a:r>
                        <a:rPr lang="en-US" sz="800" b="1" i="0" u="none" strike="noStrike">
                          <a:solidFill>
                            <a:srgbClr val="000000"/>
                          </a:solidFill>
                          <a:effectLst/>
                          <a:latin typeface="Arial"/>
                          <a:cs typeface="Arial"/>
                        </a:rPr>
                        <a:t>Onboarding</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a:lnSpc>
                          <a:spcPct val="100000"/>
                        </a:lnSpc>
                        <a:spcBef>
                          <a:spcPts val="0"/>
                        </a:spcBef>
                        <a:spcAft>
                          <a:spcPts val="0"/>
                        </a:spcAft>
                        <a:buNone/>
                        <a:tabLst/>
                        <a:defRPr/>
                      </a:pPr>
                      <a:r>
                        <a:rPr kumimoji="0" lang="en-US" sz="800" b="0" i="0" u="none" strike="noStrike" kern="1200" cap="none" spc="0" normalizeH="0" baseline="0" noProof="0">
                          <a:ln>
                            <a:noFill/>
                          </a:ln>
                          <a:solidFill>
                            <a:schemeClr val="tx1"/>
                          </a:solidFill>
                          <a:effectLst/>
                          <a:uLnTx/>
                          <a:uFillTx/>
                          <a:latin typeface="Arial"/>
                        </a:rPr>
                        <a:t>CT Site </a:t>
                      </a:r>
                      <a:r>
                        <a:rPr lang="en-US" sz="800" b="0" i="0" u="none" strike="noStrike" kern="1200" cap="none" spc="0" normalizeH="0" baseline="0" noProof="0">
                          <a:ln>
                            <a:noFill/>
                          </a:ln>
                          <a:solidFill>
                            <a:schemeClr val="tx1"/>
                          </a:solidFill>
                          <a:effectLst/>
                          <a:uLnTx/>
                          <a:uFillTx/>
                          <a:latin typeface="Arial"/>
                        </a:rPr>
                        <a:t>Homepage</a:t>
                      </a:r>
                      <a:endParaRPr kumimoji="0" lang="en-US" sz="800" b="0" i="0" u="none" strike="noStrike" kern="1200" cap="none" spc="0" normalizeH="0" baseline="0" noProof="0">
                        <a:ln>
                          <a:noFill/>
                        </a:ln>
                        <a:solidFill>
                          <a:schemeClr val="tx1"/>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85939944"/>
                  </a:ext>
                </a:extLst>
              </a:tr>
              <a:tr h="228600">
                <a:tc>
                  <a:txBody>
                    <a:bodyPr/>
                    <a:lstStyle/>
                    <a:p>
                      <a:pPr marL="91440" lvl="0" algn="l">
                        <a:buNone/>
                      </a:pPr>
                      <a:r>
                        <a:rPr lang="en-US" sz="800" b="1" i="0" u="none" strike="noStrike">
                          <a:solidFill>
                            <a:srgbClr val="000000"/>
                          </a:solidFill>
                          <a:effectLst/>
                          <a:latin typeface="Arial"/>
                          <a:cs typeface="Arial"/>
                        </a:rPr>
                        <a:t>Signup and First-time User Authentication</a:t>
                      </a:r>
                    </a:p>
                  </a:txBody>
                  <a:tcPr marL="9524" marR="9524" marT="9524" marB="0" anchor="ctr">
                    <a:lnL w="12700">
                      <a:solidFill>
                        <a:srgbClr val="7B3EAC"/>
                      </a:solid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indent="0" algn="l">
                        <a:lnSpc>
                          <a:spcPct val="100000"/>
                        </a:lnSpc>
                        <a:spcBef>
                          <a:spcPts val="0"/>
                        </a:spcBef>
                        <a:spcAft>
                          <a:spcPts val="0"/>
                        </a:spcAft>
                        <a:buNone/>
                      </a:pPr>
                      <a:r>
                        <a:rPr lang="en-US" sz="800" b="0" i="0" u="none" strike="noStrike" kern="1200" cap="none" spc="0" normalizeH="0" baseline="0" noProof="0">
                          <a:ln>
                            <a:noFill/>
                          </a:ln>
                          <a:solidFill>
                            <a:schemeClr val="tx1"/>
                          </a:solidFill>
                          <a:effectLst/>
                          <a:uLnTx/>
                          <a:uFillTx/>
                          <a:latin typeface="Arial"/>
                        </a:rPr>
                        <a:t>CT Site Homepage</a:t>
                      </a:r>
                      <a:endParaRPr kumimoji="0" lang="en-US">
                        <a:solidFill>
                          <a:schemeClr val="tx1"/>
                        </a:solidFill>
                      </a:endParaRPr>
                    </a:p>
                  </a:txBody>
                  <a:tcPr marL="9524" marR="9524" marT="9524" marB="0" anchor="ctr">
                    <a:lnL w="0">
                      <a:no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indent="0" algn="l" defTabSz="914400">
                        <a:lnSpc>
                          <a:spcPct val="100000"/>
                        </a:lnSpc>
                        <a:spcBef>
                          <a:spcPts val="0"/>
                        </a:spcBef>
                        <a:spcAft>
                          <a:spcPts val="0"/>
                        </a:spcAft>
                        <a:buNone/>
                        <a:tabLst/>
                        <a:defRPr/>
                      </a:pPr>
                      <a:endParaRPr kumimoji="0" lang="en-US" sz="8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w="0">
                      <a:noFill/>
                    </a:lnL>
                    <a:lnR w="12700">
                      <a:solidFill>
                        <a:srgbClr val="7B3EAC"/>
                      </a:solidFill>
                    </a:lnR>
                    <a:lnT w="12700">
                      <a:solidFill>
                        <a:srgbClr val="6D40A7"/>
                      </a:solidFill>
                    </a:lnT>
                    <a:lnB w="12700">
                      <a:solidFill>
                        <a:srgbClr val="6D40A7"/>
                      </a:solidFill>
                    </a:lnB>
                    <a:lnTlToBr w="0">
                      <a:noFill/>
                    </a:lnTlToBr>
                    <a:lnBlToTr w="0">
                      <a:noFill/>
                    </a:lnBlToTr>
                    <a:solidFill>
                      <a:srgbClr val="FFFFFF"/>
                    </a:solidFill>
                  </a:tcPr>
                </a:tc>
                <a:extLst>
                  <a:ext uri="{0D108BD9-81ED-4DB2-BD59-A6C34878D82A}">
                    <a16:rowId xmlns:a16="http://schemas.microsoft.com/office/drawing/2014/main" val="2369161544"/>
                  </a:ext>
                </a:extLst>
              </a:tr>
              <a:tr h="228600">
                <a:tc>
                  <a:txBody>
                    <a:bodyPr/>
                    <a:lstStyle/>
                    <a:p>
                      <a:pPr marL="91440" algn="l" fontAlgn="b"/>
                      <a:r>
                        <a:rPr lang="en-US" sz="800" b="1" i="0" u="none" strike="noStrike">
                          <a:solidFill>
                            <a:srgbClr val="000000"/>
                          </a:solidFill>
                          <a:effectLst/>
                          <a:latin typeface="Arial"/>
                          <a:cs typeface="Arial"/>
                        </a:rPr>
                        <a:t>Gamification/ Achievements/ CT Progression</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a:lnSpc>
                          <a:spcPct val="100000"/>
                        </a:lnSpc>
                        <a:spcBef>
                          <a:spcPts val="0"/>
                        </a:spcBef>
                        <a:spcAft>
                          <a:spcPts val="0"/>
                        </a:spcAft>
                        <a:buNone/>
                        <a:tabLst/>
                        <a:defRPr/>
                      </a:pPr>
                      <a:r>
                        <a:rPr kumimoji="0" lang="en-US" sz="800" b="0" i="0" u="none" strike="noStrike" kern="1200" cap="none" spc="0" normalizeH="0" baseline="0" noProof="0">
                          <a:ln>
                            <a:noFill/>
                          </a:ln>
                          <a:solidFill>
                            <a:schemeClr val="tx1"/>
                          </a:solidFill>
                          <a:effectLst/>
                          <a:uLnTx/>
                          <a:uFillTx/>
                          <a:latin typeface="Arial"/>
                        </a:rPr>
                        <a:t>CT Site </a:t>
                      </a:r>
                      <a:r>
                        <a:rPr lang="en-US" sz="800" b="0" i="0" u="none" strike="noStrike" kern="1200" cap="none" spc="0" normalizeH="0" baseline="0" noProof="0">
                          <a:ln>
                            <a:noFill/>
                          </a:ln>
                          <a:solidFill>
                            <a:schemeClr val="tx1"/>
                          </a:solidFill>
                          <a:effectLst/>
                          <a:uLnTx/>
                          <a:uFillTx/>
                          <a:latin typeface="Arial"/>
                        </a:rPr>
                        <a:t>Homepage</a:t>
                      </a:r>
                      <a:endParaRPr kumimoji="0" lang="en-US" sz="800" b="0" i="0" u="none" strike="noStrike" kern="1200" cap="none" spc="0" normalizeH="0" baseline="0" noProof="0">
                        <a:ln>
                          <a:noFill/>
                        </a:ln>
                        <a:solidFill>
                          <a:schemeClr val="tx1"/>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81745633"/>
                  </a:ext>
                </a:extLst>
              </a:tr>
              <a:tr h="228600">
                <a:tc>
                  <a:txBody>
                    <a:bodyPr/>
                    <a:lstStyle/>
                    <a:p>
                      <a:pPr marL="91440" algn="l" fontAlgn="b"/>
                      <a:r>
                        <a:rPr lang="en-US" sz="800" b="1" i="0" u="none" strike="noStrike">
                          <a:solidFill>
                            <a:srgbClr val="000000"/>
                          </a:solidFill>
                          <a:effectLst/>
                          <a:latin typeface="Arial"/>
                          <a:cs typeface="Arial"/>
                        </a:rPr>
                        <a:t>Candidate Portal Coaching</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a:ea typeface="+mn-ea"/>
                          <a:cs typeface="Arial"/>
                        </a:rPr>
                        <a:t>CT Site Coaching</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Alana</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7164650"/>
                  </a:ext>
                </a:extLst>
              </a:tr>
              <a:tr h="228600">
                <a:tc>
                  <a:txBody>
                    <a:bodyPr/>
                    <a:lstStyle/>
                    <a:p>
                      <a:pPr marL="91440" algn="l" fontAlgn="b"/>
                      <a:r>
                        <a:rPr lang="en-US" sz="800" b="1" i="0" u="none" strike="noStrike">
                          <a:solidFill>
                            <a:srgbClr val="000000"/>
                          </a:solidFill>
                          <a:effectLst/>
                          <a:latin typeface="Arial"/>
                          <a:cs typeface="Arial"/>
                        </a:rPr>
                        <a:t>CV/Resume Builder</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kumimoji="0" lang="en-US" sz="800" b="0" i="0" u="none" strike="noStrike" kern="1200" cap="none" spc="0" normalizeH="0" baseline="0" noProof="0">
                          <a:ln>
                            <a:noFill/>
                          </a:ln>
                          <a:solidFill>
                            <a:schemeClr val="tx1"/>
                          </a:solidFill>
                          <a:effectLst/>
                          <a:uLnTx/>
                          <a:uFillTx/>
                          <a:latin typeface="Arial"/>
                          <a:ea typeface="+mn-ea"/>
                          <a:cs typeface="Arial"/>
                        </a:rPr>
                        <a:t>CT</a:t>
                      </a:r>
                      <a:r>
                        <a:rPr lang="en-US" sz="800" b="0" i="0" u="none" strike="noStrike" kern="1200" cap="none" spc="0" normalizeH="0" baseline="0" noProof="0">
                          <a:ln>
                            <a:noFill/>
                          </a:ln>
                          <a:solidFill>
                            <a:schemeClr val="tx1"/>
                          </a:solidFill>
                          <a:effectLst/>
                          <a:uLnTx/>
                          <a:uFillTx/>
                          <a:latin typeface="Arial"/>
                          <a:ea typeface="+mn-ea"/>
                          <a:cs typeface="Arial"/>
                        </a:rPr>
                        <a:t> Site </a:t>
                      </a:r>
                      <a:r>
                        <a:rPr lang="en-US" sz="800" b="0" i="0" u="none" strike="noStrike">
                          <a:solidFill>
                            <a:schemeClr val="tx1"/>
                          </a:solidFill>
                          <a:effectLst/>
                          <a:latin typeface="Arial"/>
                          <a:cs typeface="Arial"/>
                        </a:rPr>
                        <a:t>Resume</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08035448"/>
                  </a:ext>
                </a:extLst>
              </a:tr>
              <a:tr h="228600">
                <a:tc>
                  <a:txBody>
                    <a:bodyPr/>
                    <a:lstStyle/>
                    <a:p>
                      <a:pPr marL="91440" lvl="0" algn="l">
                        <a:buNone/>
                      </a:pPr>
                      <a:r>
                        <a:rPr lang="en-US" sz="800" b="1" i="0" u="none" strike="noStrike">
                          <a:solidFill>
                            <a:srgbClr val="000000"/>
                          </a:solidFill>
                          <a:effectLst/>
                          <a:latin typeface="Arial"/>
                          <a:cs typeface="Arial"/>
                        </a:rPr>
                        <a:t>Resume Job Search Profile</a:t>
                      </a:r>
                    </a:p>
                  </a:txBody>
                  <a:tcPr marL="9524" marR="9524" marT="9524" marB="0" anchor="ctr">
                    <a:lnL w="12700">
                      <a:solidFill>
                        <a:srgbClr val="7B3EAC"/>
                      </a:solid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algn="l">
                        <a:buNone/>
                      </a:pPr>
                      <a:r>
                        <a:rPr lang="en-US" sz="800" b="0" i="0" u="none" strike="noStrike" noProof="0">
                          <a:solidFill>
                            <a:schemeClr val="tx1"/>
                          </a:solidFill>
                          <a:effectLst/>
                          <a:latin typeface="Arial"/>
                        </a:rPr>
                        <a:t>CT Site Resume</a:t>
                      </a:r>
                      <a:endParaRPr lang="en-US">
                        <a:solidFill>
                          <a:schemeClr val="tx1"/>
                        </a:solidFill>
                      </a:endParaRPr>
                    </a:p>
                  </a:txBody>
                  <a:tcPr marL="9524" marR="9524" marT="9524" marB="0" anchor="ctr">
                    <a:lnL w="0">
                      <a:no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algn="l">
                        <a:buNone/>
                      </a:pPr>
                      <a:endParaRPr lang="en-US" sz="800" b="0" i="0" u="none" strike="noStrike">
                        <a:solidFill>
                          <a:srgbClr val="000000"/>
                        </a:solidFill>
                        <a:effectLst/>
                        <a:latin typeface="Arial"/>
                        <a:cs typeface="Arial"/>
                      </a:endParaRPr>
                    </a:p>
                  </a:txBody>
                  <a:tcPr marL="9524" marR="9524" marT="9524" marB="0" anchor="ctr">
                    <a:lnL w="0">
                      <a:noFill/>
                    </a:lnL>
                    <a:lnR w="12700">
                      <a:solidFill>
                        <a:srgbClr val="7B3EAC"/>
                      </a:solidFill>
                    </a:lnR>
                    <a:lnT w="12700">
                      <a:solidFill>
                        <a:srgbClr val="6D40A7"/>
                      </a:solidFill>
                    </a:lnT>
                    <a:lnB w="12700">
                      <a:solidFill>
                        <a:srgbClr val="6D40A7"/>
                      </a:solidFill>
                    </a:lnB>
                    <a:lnTlToBr w="0">
                      <a:noFill/>
                    </a:lnTlToBr>
                    <a:lnBlToTr w="0">
                      <a:noFill/>
                    </a:lnBlToTr>
                    <a:solidFill>
                      <a:srgbClr val="FFFFFF"/>
                    </a:solidFill>
                  </a:tcPr>
                </a:tc>
                <a:extLst>
                  <a:ext uri="{0D108BD9-81ED-4DB2-BD59-A6C34878D82A}">
                    <a16:rowId xmlns:a16="http://schemas.microsoft.com/office/drawing/2014/main" val="3751735527"/>
                  </a:ext>
                </a:extLst>
              </a:tr>
              <a:tr h="228600">
                <a:tc>
                  <a:txBody>
                    <a:bodyPr/>
                    <a:lstStyle/>
                    <a:p>
                      <a:pPr marL="91440" lvl="0" algn="l">
                        <a:buNone/>
                      </a:pPr>
                      <a:r>
                        <a:rPr lang="en-US" sz="800" b="1" i="0" u="none" strike="noStrike">
                          <a:solidFill>
                            <a:srgbClr val="000000"/>
                          </a:solidFill>
                          <a:effectLst/>
                          <a:latin typeface="Arial"/>
                          <a:cs typeface="Arial"/>
                        </a:rPr>
                        <a:t>Jobs</a:t>
                      </a:r>
                    </a:p>
                  </a:txBody>
                  <a:tcPr marL="9524" marR="9524" marT="9524" marB="0" anchor="ctr">
                    <a:lnL w="12700">
                      <a:solidFill>
                        <a:srgbClr val="7B3EAC"/>
                      </a:solid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algn="l">
                        <a:buNone/>
                      </a:pPr>
                      <a:r>
                        <a:rPr lang="en-US" sz="800" b="0" i="0" u="none" strike="noStrike" noProof="0">
                          <a:solidFill>
                            <a:schemeClr val="tx1"/>
                          </a:solidFill>
                          <a:effectLst/>
                          <a:latin typeface="Arial"/>
                        </a:rPr>
                        <a:t>CT Site Jobs</a:t>
                      </a:r>
                      <a:endParaRPr lang="en-US">
                        <a:solidFill>
                          <a:schemeClr val="tx1"/>
                        </a:solidFill>
                      </a:endParaRPr>
                    </a:p>
                  </a:txBody>
                  <a:tcPr marL="9524" marR="9524" marT="9524" marB="0" anchor="ctr">
                    <a:lnL w="0">
                      <a:noFill/>
                    </a:lnL>
                    <a:lnR w="0">
                      <a:noFill/>
                    </a:lnR>
                    <a:lnT w="12700">
                      <a:solidFill>
                        <a:srgbClr val="6D40A7"/>
                      </a:solidFill>
                    </a:lnT>
                    <a:lnB w="12700">
                      <a:solidFill>
                        <a:srgbClr val="6D40A7"/>
                      </a:solidFill>
                    </a:lnB>
                    <a:lnTlToBr w="0">
                      <a:noFill/>
                    </a:lnTlToBr>
                    <a:lnBlToTr w="0">
                      <a:noFill/>
                    </a:lnBlToTr>
                    <a:solidFill>
                      <a:srgbClr val="FFFFFF"/>
                    </a:solidFill>
                  </a:tcPr>
                </a:tc>
                <a:tc>
                  <a:txBody>
                    <a:bodyPr/>
                    <a:lstStyle/>
                    <a:p>
                      <a:pPr marL="91440" lvl="0" algn="l">
                        <a:buNone/>
                      </a:pPr>
                      <a:endParaRPr lang="en-US" sz="800" b="0" i="0" u="none" strike="noStrike">
                        <a:solidFill>
                          <a:srgbClr val="000000"/>
                        </a:solidFill>
                        <a:effectLst/>
                        <a:latin typeface="Arial"/>
                        <a:cs typeface="Arial"/>
                      </a:endParaRPr>
                    </a:p>
                  </a:txBody>
                  <a:tcPr marL="9524" marR="9524" marT="9524" marB="0" anchor="ctr">
                    <a:lnL w="0">
                      <a:noFill/>
                    </a:lnL>
                    <a:lnR w="12700">
                      <a:solidFill>
                        <a:srgbClr val="7B3EAC"/>
                      </a:solidFill>
                    </a:lnR>
                    <a:lnT w="12700">
                      <a:solidFill>
                        <a:srgbClr val="6D40A7"/>
                      </a:solidFill>
                    </a:lnT>
                    <a:lnB w="12700">
                      <a:solidFill>
                        <a:srgbClr val="6D40A7"/>
                      </a:solidFill>
                    </a:lnB>
                    <a:lnTlToBr w="0">
                      <a:noFill/>
                    </a:lnTlToBr>
                    <a:lnBlToTr w="0">
                      <a:noFill/>
                    </a:lnBlToTr>
                    <a:solidFill>
                      <a:srgbClr val="FFFFFF"/>
                    </a:solidFill>
                  </a:tcPr>
                </a:tc>
                <a:extLst>
                  <a:ext uri="{0D108BD9-81ED-4DB2-BD59-A6C34878D82A}">
                    <a16:rowId xmlns:a16="http://schemas.microsoft.com/office/drawing/2014/main" val="1849773057"/>
                  </a:ext>
                </a:extLst>
              </a:tr>
              <a:tr h="228600">
                <a:tc>
                  <a:txBody>
                    <a:bodyPr/>
                    <a:lstStyle/>
                    <a:p>
                      <a:pPr marL="91440" algn="l" fontAlgn="b"/>
                      <a:r>
                        <a:rPr lang="en-US" sz="800" b="1" i="0" u="none" strike="noStrike">
                          <a:solidFill>
                            <a:srgbClr val="000000"/>
                          </a:solidFill>
                          <a:effectLst/>
                          <a:latin typeface="Arial"/>
                          <a:cs typeface="Arial"/>
                        </a:rPr>
                        <a:t>Job Title Recommendations (Career Canvas)</a:t>
                      </a:r>
                      <a:endParaRPr lang="en-US" sz="800" b="1" i="0" u="none" strike="noStrike">
                        <a:solidFill>
                          <a:srgbClr val="FF0000"/>
                        </a:solidFill>
                        <a:effectLst/>
                        <a:latin typeface="Arial"/>
                        <a:cs typeface="Arial"/>
                      </a:endParaRP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kumimoji="0" lang="en-US" sz="800" b="0" i="0" u="none" strike="noStrike" kern="1200" cap="none" spc="0" normalizeH="0" baseline="0" noProof="0">
                          <a:ln>
                            <a:noFill/>
                          </a:ln>
                          <a:solidFill>
                            <a:schemeClr val="tx1"/>
                          </a:solidFill>
                          <a:effectLst/>
                          <a:uLnTx/>
                          <a:uFillTx/>
                          <a:latin typeface="Arial"/>
                          <a:ea typeface="+mn-ea"/>
                          <a:cs typeface="Arial"/>
                        </a:rPr>
                        <a:t>CT Site </a:t>
                      </a:r>
                      <a:r>
                        <a:rPr lang="en-US" sz="800" b="0" i="0" u="none" strike="noStrike">
                          <a:solidFill>
                            <a:schemeClr val="tx1"/>
                          </a:solidFill>
                          <a:effectLst/>
                          <a:latin typeface="Arial"/>
                          <a:cs typeface="Arial"/>
                        </a:rPr>
                        <a:t>Jobs</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Sam</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72685064"/>
                  </a:ext>
                </a:extLst>
              </a:tr>
              <a:tr h="228600">
                <a:tc>
                  <a:txBody>
                    <a:bodyPr/>
                    <a:lstStyle/>
                    <a:p>
                      <a:pPr marL="91440" algn="l" fontAlgn="b"/>
                      <a:r>
                        <a:rPr lang="en-US" sz="800" b="1" i="0" u="none" strike="noStrike">
                          <a:solidFill>
                            <a:srgbClr val="000000"/>
                          </a:solidFill>
                          <a:effectLst/>
                          <a:latin typeface="Arial"/>
                          <a:cs typeface="Arial"/>
                        </a:rPr>
                        <a:t>Live Events</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chemeClr val="tx1"/>
                          </a:solidFill>
                          <a:effectLst/>
                          <a:latin typeface="Arial"/>
                          <a:cs typeface="Arial"/>
                        </a:rPr>
                        <a:t>CT Site Live Events</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TBD</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02204051"/>
                  </a:ext>
                </a:extLst>
              </a:tr>
            </a:tbl>
          </a:graphicData>
        </a:graphic>
      </p:graphicFrame>
    </p:spTree>
    <p:extLst>
      <p:ext uri="{BB962C8B-B14F-4D97-AF65-F5344CB8AC3E}">
        <p14:creationId xmlns:p14="http://schemas.microsoft.com/office/powerpoint/2010/main" val="65229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B1C5-A066-F7CB-58BD-3F4314D8DB6B}"/>
              </a:ext>
            </a:extLst>
          </p:cNvPr>
          <p:cNvSpPr txBox="1">
            <a:spLocks/>
          </p:cNvSpPr>
          <p:nvPr/>
        </p:nvSpPr>
        <p:spPr>
          <a:xfrm>
            <a:off x="503207" y="546933"/>
            <a:ext cx="11012743"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Program Governance</a:t>
            </a:r>
            <a:r>
              <a:rPr lang="en-US" i="1">
                <a:latin typeface="Georgia"/>
                <a:ea typeface="Noto Sans"/>
                <a:cs typeface="Arial"/>
              </a:rPr>
              <a:t>: goal to programs alignment and list</a:t>
            </a:r>
            <a:endParaRPr lang="en-US" i="1">
              <a:ea typeface="Noto Sans"/>
            </a:endParaRPr>
          </a:p>
        </p:txBody>
      </p:sp>
      <p:graphicFrame>
        <p:nvGraphicFramePr>
          <p:cNvPr id="3" name="Table 2">
            <a:extLst>
              <a:ext uri="{FF2B5EF4-FFF2-40B4-BE49-F238E27FC236}">
                <a16:creationId xmlns:a16="http://schemas.microsoft.com/office/drawing/2014/main" id="{38BFDADA-EE1D-8146-B714-3BCD6229B803}"/>
              </a:ext>
            </a:extLst>
          </p:cNvPr>
          <p:cNvGraphicFramePr>
            <a:graphicFrameLocks noGrp="1"/>
          </p:cNvGraphicFramePr>
          <p:nvPr>
            <p:extLst>
              <p:ext uri="{D42A27DB-BD31-4B8C-83A1-F6EECF244321}">
                <p14:modId xmlns:p14="http://schemas.microsoft.com/office/powerpoint/2010/main" val="127111432"/>
              </p:ext>
            </p:extLst>
          </p:nvPr>
        </p:nvGraphicFramePr>
        <p:xfrm>
          <a:off x="503207" y="1357156"/>
          <a:ext cx="6899514" cy="1826984"/>
        </p:xfrm>
        <a:graphic>
          <a:graphicData uri="http://schemas.openxmlformats.org/drawingml/2006/table">
            <a:tbl>
              <a:tblPr firstRow="1"/>
              <a:tblGrid>
                <a:gridCol w="3194572">
                  <a:extLst>
                    <a:ext uri="{9D8B030D-6E8A-4147-A177-3AD203B41FA5}">
                      <a16:colId xmlns:a16="http://schemas.microsoft.com/office/drawing/2014/main" val="460404308"/>
                    </a:ext>
                  </a:extLst>
                </a:gridCol>
                <a:gridCol w="2446193">
                  <a:extLst>
                    <a:ext uri="{9D8B030D-6E8A-4147-A177-3AD203B41FA5}">
                      <a16:colId xmlns:a16="http://schemas.microsoft.com/office/drawing/2014/main" val="1119008662"/>
                    </a:ext>
                  </a:extLst>
                </a:gridCol>
                <a:gridCol w="1258749">
                  <a:extLst>
                    <a:ext uri="{9D8B030D-6E8A-4147-A177-3AD203B41FA5}">
                      <a16:colId xmlns:a16="http://schemas.microsoft.com/office/drawing/2014/main" val="2517962543"/>
                    </a:ext>
                  </a:extLst>
                </a:gridCol>
              </a:tblGrid>
              <a:tr h="0">
                <a:tc>
                  <a:txBody>
                    <a:bodyPr/>
                    <a:lstStyle/>
                    <a:p>
                      <a:r>
                        <a:rPr lang="en-US" sz="1000" b="1" kern="1200">
                          <a:solidFill>
                            <a:schemeClr val="lt1"/>
                          </a:solidFill>
                          <a:latin typeface="Arial"/>
                          <a:ea typeface="+mn-ea"/>
                          <a:cs typeface="Arial"/>
                        </a:rPr>
                        <a:t>IT Goal Name</a:t>
                      </a:r>
                    </a:p>
                  </a:txBody>
                  <a:tcPr marL="74385" marR="74385" marT="37192" marB="37192" anchor="ctr">
                    <a:lnL w="12700" cap="flat" cmpd="sng" algn="ctr">
                      <a:solidFill>
                        <a:srgbClr val="7B3EAC"/>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B3EAC"/>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000" b="1">
                          <a:latin typeface="Arial"/>
                          <a:cs typeface="Arial"/>
                        </a:rPr>
                        <a:t>IT Workstream</a:t>
                      </a:r>
                    </a:p>
                  </a:txBody>
                  <a:tcPr marL="74385" marR="74385" marT="37192" marB="37192"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B3EAC"/>
                    </a:solidFill>
                  </a:tcPr>
                </a:tc>
                <a:tc>
                  <a:txBody>
                    <a:bodyPr/>
                    <a:lstStyle/>
                    <a:p>
                      <a:r>
                        <a:rPr lang="en-US" sz="1000" b="1">
                          <a:solidFill>
                            <a:schemeClr val="bg1"/>
                          </a:solidFill>
                          <a:latin typeface="Arial"/>
                          <a:cs typeface="Arial"/>
                        </a:rPr>
                        <a:t>IT  PM</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7B3EAC"/>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7B3EAC"/>
                    </a:solidFill>
                  </a:tcPr>
                </a:tc>
                <a:extLst>
                  <a:ext uri="{0D108BD9-81ED-4DB2-BD59-A6C34878D82A}">
                    <a16:rowId xmlns:a16="http://schemas.microsoft.com/office/drawing/2014/main" val="10000"/>
                  </a:ext>
                </a:extLst>
              </a:tr>
              <a:tr h="228600">
                <a:tc>
                  <a:txBody>
                    <a:bodyPr/>
                    <a:lstStyle/>
                    <a:p>
                      <a:pPr marL="91440" algn="l" fontAlgn="b"/>
                      <a:r>
                        <a:rPr lang="en-US" sz="800" b="1" i="0" u="none" strike="noStrike">
                          <a:solidFill>
                            <a:schemeClr val="tx1"/>
                          </a:solidFill>
                          <a:effectLst/>
                          <a:latin typeface="Arial"/>
                          <a:cs typeface="Arial"/>
                        </a:rPr>
                        <a:t>Customer Reporting</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chemeClr val="bg1"/>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Platform-Wide</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algn="l" fontAlgn="b"/>
                      <a:r>
                        <a:rPr lang="en-US" sz="800" b="0" i="0" u="none" strike="noStrike">
                          <a:solidFill>
                            <a:srgbClr val="000000"/>
                          </a:solidFill>
                          <a:effectLst/>
                          <a:latin typeface="Arial"/>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106745639"/>
                  </a:ext>
                </a:extLst>
              </a:tr>
              <a:tr h="228600">
                <a:tc>
                  <a:txBody>
                    <a:bodyPr/>
                    <a:lstStyle/>
                    <a:p>
                      <a:pPr marL="91440" algn="l" fontAlgn="b"/>
                      <a:r>
                        <a:rPr lang="en-US" sz="800" b="1" i="0" u="none" strike="noStrike">
                          <a:solidFill>
                            <a:schemeClr val="tx1"/>
                          </a:solidFill>
                          <a:effectLst/>
                          <a:latin typeface="Arial"/>
                          <a:cs typeface="Arial"/>
                        </a:rPr>
                        <a:t>Textkernel API Architecture Simplification</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Platform-Wide</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94915181"/>
                  </a:ext>
                </a:extLst>
              </a:tr>
              <a:tr h="228600">
                <a:tc>
                  <a:txBody>
                    <a:bodyPr/>
                    <a:lstStyle/>
                    <a:p>
                      <a:pPr marL="91440" algn="l" fontAlgn="b"/>
                      <a:r>
                        <a:rPr lang="en-US" sz="800" b="1" i="0" u="none" strike="noStrike">
                          <a:solidFill>
                            <a:schemeClr val="tx1"/>
                          </a:solidFill>
                          <a:effectLst/>
                          <a:latin typeface="Arial"/>
                          <a:cs typeface="Arial"/>
                        </a:rPr>
                        <a:t>Candidate Portal - Colleague Usage Strategy</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Platform-Wide</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42935299"/>
                  </a:ext>
                </a:extLst>
              </a:tr>
              <a:tr h="228600">
                <a:tc>
                  <a:txBody>
                    <a:bodyPr/>
                    <a:lstStyle/>
                    <a:p>
                      <a:pPr marL="91440" algn="l" fontAlgn="b"/>
                      <a:r>
                        <a:rPr lang="en-US" sz="800" b="1" i="0" u="none" strike="noStrike">
                          <a:solidFill>
                            <a:schemeClr val="tx1"/>
                          </a:solidFill>
                          <a:effectLst/>
                          <a:latin typeface="Arial"/>
                          <a:cs typeface="Arial"/>
                        </a:rPr>
                        <a:t>Hiring Manager Portal/Teams Portal</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Platform-Wide</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19770324"/>
                  </a:ext>
                </a:extLst>
              </a:tr>
              <a:tr h="228600">
                <a:tc>
                  <a:txBody>
                    <a:bodyPr/>
                    <a:lstStyle/>
                    <a:p>
                      <a:pPr marL="91440" algn="l" fontAlgn="b"/>
                      <a:r>
                        <a:rPr lang="en-US" sz="800" b="1" i="0" u="none" strike="noStrike">
                          <a:solidFill>
                            <a:schemeClr val="tx1"/>
                          </a:solidFill>
                          <a:effectLst/>
                          <a:highlight>
                            <a:srgbClr val="FFFF00"/>
                          </a:highlight>
                          <a:latin typeface="Arial"/>
                          <a:cs typeface="Arial"/>
                        </a:rPr>
                        <a:t>Candidate and LHH Teammate Migration Strategy</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Platform-Wide</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4261304"/>
                  </a:ext>
                </a:extLst>
              </a:tr>
              <a:tr h="228600">
                <a:tc>
                  <a:txBody>
                    <a:bodyPr/>
                    <a:lstStyle/>
                    <a:p>
                      <a:pPr marL="91440" algn="l" fontAlgn="b"/>
                      <a:r>
                        <a:rPr lang="en-US" sz="800" b="1" i="0" u="none" strike="noStrike">
                          <a:solidFill>
                            <a:schemeClr val="tx1"/>
                          </a:solidFill>
                          <a:effectLst/>
                          <a:latin typeface="Arial"/>
                          <a:cs typeface="Arial"/>
                        </a:rPr>
                        <a:t>Connection to Jobs</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Career Mobility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023145829"/>
                  </a:ext>
                </a:extLst>
              </a:tr>
              <a:tr h="228600">
                <a:tc>
                  <a:txBody>
                    <a:bodyPr/>
                    <a:lstStyle/>
                    <a:p>
                      <a:pPr marL="91440" algn="l" fontAlgn="b"/>
                      <a:r>
                        <a:rPr lang="en-US" sz="800" b="1" i="0" u="none" strike="noStrike">
                          <a:solidFill>
                            <a:schemeClr val="tx1"/>
                          </a:solidFill>
                          <a:effectLst/>
                          <a:latin typeface="Arial"/>
                          <a:cs typeface="Arial"/>
                        </a:rPr>
                        <a:t>New CM Candidate Site Build</a:t>
                      </a:r>
                    </a:p>
                  </a:txBody>
                  <a:tcPr marL="9525" marR="9525" marT="9525" marB="0" anchor="ctr">
                    <a:lnL w="12700" cap="flat" cmpd="sng" algn="ctr">
                      <a:solidFill>
                        <a:srgbClr val="7B3EAC"/>
                      </a:solidFill>
                      <a:prstDash val="solid"/>
                      <a:round/>
                      <a:headEnd type="none" w="med" len="med"/>
                      <a:tailEnd type="none" w="med" len="med"/>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Career Mobility</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a:ea typeface="+mn-ea"/>
                          <a:cs typeface="Arial"/>
                        </a:rPr>
                        <a:t>Harpreet</a:t>
                      </a:r>
                    </a:p>
                  </a:txBody>
                  <a:tcPr marL="9525" marR="9525" marT="9525" marB="0" anchor="ctr">
                    <a:lnL>
                      <a:noFill/>
                    </a:lnL>
                    <a:lnR w="12700" cap="flat" cmpd="sng" algn="ctr">
                      <a:solidFill>
                        <a:srgbClr val="7B3EAC"/>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79899596"/>
                  </a:ext>
                </a:extLst>
              </a:tr>
            </a:tbl>
          </a:graphicData>
        </a:graphic>
      </p:graphicFrame>
    </p:spTree>
    <p:extLst>
      <p:ext uri="{BB962C8B-B14F-4D97-AF65-F5344CB8AC3E}">
        <p14:creationId xmlns:p14="http://schemas.microsoft.com/office/powerpoint/2010/main" val="121245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7943BDB-8E91-33E8-5E65-8E65974F89D7}"/>
              </a:ext>
            </a:extLst>
          </p:cNvPr>
          <p:cNvGraphicFramePr>
            <a:graphicFrameLocks noGrp="1"/>
          </p:cNvGraphicFramePr>
          <p:nvPr>
            <p:extLst>
              <p:ext uri="{D42A27DB-BD31-4B8C-83A1-F6EECF244321}">
                <p14:modId xmlns:p14="http://schemas.microsoft.com/office/powerpoint/2010/main" val="3914938450"/>
              </p:ext>
            </p:extLst>
          </p:nvPr>
        </p:nvGraphicFramePr>
        <p:xfrm>
          <a:off x="557119" y="1128240"/>
          <a:ext cx="11202252" cy="5487929"/>
        </p:xfrm>
        <a:graphic>
          <a:graphicData uri="http://schemas.openxmlformats.org/drawingml/2006/table">
            <a:tbl>
              <a:tblPr firstRow="1"/>
              <a:tblGrid>
                <a:gridCol w="403934">
                  <a:extLst>
                    <a:ext uri="{9D8B030D-6E8A-4147-A177-3AD203B41FA5}">
                      <a16:colId xmlns:a16="http://schemas.microsoft.com/office/drawing/2014/main" val="766238128"/>
                    </a:ext>
                  </a:extLst>
                </a:gridCol>
                <a:gridCol w="969264">
                  <a:extLst>
                    <a:ext uri="{9D8B030D-6E8A-4147-A177-3AD203B41FA5}">
                      <a16:colId xmlns:a16="http://schemas.microsoft.com/office/drawing/2014/main" val="3046132945"/>
                    </a:ext>
                  </a:extLst>
                </a:gridCol>
                <a:gridCol w="1352939">
                  <a:extLst>
                    <a:ext uri="{9D8B030D-6E8A-4147-A177-3AD203B41FA5}">
                      <a16:colId xmlns:a16="http://schemas.microsoft.com/office/drawing/2014/main" val="460404308"/>
                    </a:ext>
                  </a:extLst>
                </a:gridCol>
                <a:gridCol w="1810139">
                  <a:extLst>
                    <a:ext uri="{9D8B030D-6E8A-4147-A177-3AD203B41FA5}">
                      <a16:colId xmlns:a16="http://schemas.microsoft.com/office/drawing/2014/main" val="2251488058"/>
                    </a:ext>
                  </a:extLst>
                </a:gridCol>
                <a:gridCol w="5897880">
                  <a:extLst>
                    <a:ext uri="{9D8B030D-6E8A-4147-A177-3AD203B41FA5}">
                      <a16:colId xmlns:a16="http://schemas.microsoft.com/office/drawing/2014/main" val="20003"/>
                    </a:ext>
                  </a:extLst>
                </a:gridCol>
                <a:gridCol w="192024">
                  <a:extLst>
                    <a:ext uri="{9D8B030D-6E8A-4147-A177-3AD203B41FA5}">
                      <a16:colId xmlns:a16="http://schemas.microsoft.com/office/drawing/2014/main" val="20004"/>
                    </a:ext>
                  </a:extLst>
                </a:gridCol>
                <a:gridCol w="192024">
                  <a:extLst>
                    <a:ext uri="{9D8B030D-6E8A-4147-A177-3AD203B41FA5}">
                      <a16:colId xmlns:a16="http://schemas.microsoft.com/office/drawing/2014/main" val="20005"/>
                    </a:ext>
                  </a:extLst>
                </a:gridCol>
                <a:gridCol w="192024">
                  <a:extLst>
                    <a:ext uri="{9D8B030D-6E8A-4147-A177-3AD203B41FA5}">
                      <a16:colId xmlns:a16="http://schemas.microsoft.com/office/drawing/2014/main" val="20006"/>
                    </a:ext>
                  </a:extLst>
                </a:gridCol>
                <a:gridCol w="192024">
                  <a:extLst>
                    <a:ext uri="{9D8B030D-6E8A-4147-A177-3AD203B41FA5}">
                      <a16:colId xmlns:a16="http://schemas.microsoft.com/office/drawing/2014/main" val="20007"/>
                    </a:ext>
                  </a:extLst>
                </a:gridCol>
              </a:tblGrid>
              <a:tr h="359135">
                <a:tc rowSpan="2" grid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Role</a:t>
                      </a:r>
                    </a:p>
                  </a:txBody>
                  <a:tcPr marL="74385" marR="74385" marT="37192" marB="37192" anchor="b">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rowSpan="2" hMerge="1">
                  <a:txBody>
                    <a:bodyPr/>
                    <a:lstStyle/>
                    <a:p>
                      <a:endParaRPr lang="en-US" sz="1800" b="1">
                        <a:latin typeface="Arial" panose="020B0604020202020204" pitchFamily="34" charset="0"/>
                        <a:cs typeface="Arial" panose="020B0604020202020204" pitchFamily="34" charset="0"/>
                      </a:endParaRPr>
                    </a:p>
                  </a:txBody>
                  <a:tcPr marL="74385" marR="74385" marT="37192" marB="3719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F185A"/>
                    </a:solidFill>
                  </a:tcPr>
                </a:tc>
                <a:tc rowSpan="2" hMerge="1">
                  <a:txBody>
                    <a:bodyPr/>
                    <a:lstStyle/>
                    <a:p>
                      <a:endParaRPr lang="en-US" sz="1800" b="1">
                        <a:latin typeface="Arial" panose="020B0604020202020204" pitchFamily="34" charset="0"/>
                        <a:cs typeface="Arial" panose="020B0604020202020204" pitchFamily="34" charset="0"/>
                      </a:endParaRPr>
                    </a:p>
                  </a:txBody>
                  <a:tcPr marL="74385" marR="74385" marT="37192" marB="3719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F185A"/>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Name</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Summary Description</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4">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a:latin typeface="Arial"/>
                          <a:cs typeface="Arial"/>
                        </a:rPr>
                        <a:t>RACI Matrix</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endParaRPr lang="en-US" sz="900"/>
                    </a:p>
                  </a:txBody>
                  <a:tcPr/>
                </a:tc>
                <a:tc hMerge="1">
                  <a:txBody>
                    <a:bodyPr/>
                    <a:lstStyle/>
                    <a:p>
                      <a:endParaRPr lang="en-US" sz="900"/>
                    </a:p>
                  </a:txBody>
                  <a:tcPr/>
                </a:tc>
                <a:tc hMerge="1">
                  <a:txBody>
                    <a:bodyPr/>
                    <a:lstStyle/>
                    <a:p>
                      <a:endParaRPr lang="en-US" sz="900"/>
                    </a:p>
                  </a:txBody>
                  <a:tcPr/>
                </a:tc>
                <a:extLst>
                  <a:ext uri="{0D108BD9-81ED-4DB2-BD59-A6C34878D82A}">
                    <a16:rowId xmlns:a16="http://schemas.microsoft.com/office/drawing/2014/main" val="10000"/>
                  </a:ext>
                </a:extLst>
              </a:tr>
              <a:tr h="179548">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sz="90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R</a:t>
                      </a:r>
                    </a:p>
                  </a:txBody>
                  <a:tcPr marL="37192" marR="37192" marT="37192" marB="37192" anchor="b">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A</a:t>
                      </a:r>
                    </a:p>
                  </a:txBody>
                  <a:tcPr marL="37192" marR="37192" marT="37192" marB="37192" anchor="b">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C</a:t>
                      </a:r>
                    </a:p>
                  </a:txBody>
                  <a:tcPr marL="37192" marR="37192" marT="37192" marB="37192" anchor="b">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I</a:t>
                      </a:r>
                    </a:p>
                  </a:txBody>
                  <a:tcPr marL="37192" marR="37192" marT="37192" marB="37192" anchor="b">
                    <a:lnL>
                      <a:noFill/>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extLst>
                  <a:ext uri="{0D108BD9-81ED-4DB2-BD59-A6C34878D82A}">
                    <a16:rowId xmlns:a16="http://schemas.microsoft.com/office/drawing/2014/main" val="10001"/>
                  </a:ext>
                </a:extLst>
              </a:tr>
              <a:tr h="228600">
                <a:tc rowSpan="17">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r>
                        <a:rPr lang="en-US" sz="1400" b="1">
                          <a:solidFill>
                            <a:schemeClr val="tx1"/>
                          </a:solidFill>
                          <a:latin typeface="Arial"/>
                          <a:cs typeface="Arial"/>
                        </a:rPr>
                        <a:t>Technology</a:t>
                      </a:r>
                    </a:p>
                  </a:txBody>
                  <a:tcPr marL="37192" marR="37192" marT="37192" marB="37192" vert="vert270" anchor="ctr">
                    <a:lnL w="12700" cmpd="sng">
                      <a:solidFill>
                        <a:srgbClr val="6D40A7"/>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row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r>
                        <a:rPr lang="en-US" sz="900" b="1">
                          <a:solidFill>
                            <a:schemeClr val="bg1"/>
                          </a:solidFill>
                          <a:latin typeface="Arial"/>
                          <a:cs typeface="Arial"/>
                        </a:rPr>
                        <a:t>Executive</a:t>
                      </a:r>
                    </a:p>
                  </a:txBody>
                  <a:tcPr marL="37192" marR="37192" marT="37192" marB="37192"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Executive Sponsor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Alex Lapeyre</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IT Escalation point</a:t>
                      </a:r>
                    </a:p>
                  </a:txBody>
                  <a:tcPr marL="9525" marR="9525" marT="9525" marB="0" anchor="ctr">
                    <a:lnL>
                      <a:noFill/>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latin typeface="Arial"/>
                          <a:cs typeface="Arial"/>
                        </a:rPr>
                        <a:t>C</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13"/>
                  </a:ext>
                </a:extLst>
              </a:tr>
              <a:tr h="228600">
                <a:tc vMerge="1">
                  <a:txBody>
                    <a:bodyPr/>
                    <a:lstStyle/>
                    <a:p>
                      <a:endParaRPr lang="en-US"/>
                    </a:p>
                  </a:txBody>
                  <a:tcPr/>
                </a:tc>
                <a:tc vMerge="1">
                  <a:txBody>
                    <a:bodyPr/>
                    <a:lstStyle/>
                    <a:p>
                      <a:pPr lvl="0" algn="ctr"/>
                      <a:endParaRPr lang="en-US" sz="900" b="1">
                        <a:solidFill>
                          <a:schemeClr val="bg1"/>
                        </a:solidFill>
                        <a:latin typeface="Arial"/>
                        <a:cs typeface="Arial"/>
                      </a:endParaRPr>
                    </a:p>
                  </a:txBody>
                  <a:tcPr marL="37192" marR="37192" marT="37192" marB="37192"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Global Head of LHH IT Strategic Projects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Caroline Berman</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rial"/>
                          <a:cs typeface="Arial"/>
                        </a:rPr>
                        <a:t>IT Escalation point</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panose="020B0604020202020204" pitchFamily="34" charset="0"/>
                          <a:cs typeface="Arial" panose="020B0604020202020204" pitchFamily="34" charset="0"/>
                        </a:rPr>
                        <a:t>C</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3010701438"/>
                  </a:ext>
                </a:extLst>
              </a:tr>
              <a:tr h="228600">
                <a:tc vMerge="1">
                  <a:txBody>
                    <a:bodyPr/>
                    <a:lstStyle/>
                    <a:p>
                      <a:endParaRPr lang="en-US"/>
                    </a:p>
                  </a:txBody>
                  <a:tcPr/>
                </a:tc>
                <a:tc vMerge="1">
                  <a:txBody>
                    <a:bodyPr/>
                    <a:lstStyle/>
                    <a:p>
                      <a:pPr lvl="0" algn="ctr"/>
                      <a:endParaRPr lang="en-US" sz="900" b="1">
                        <a:solidFill>
                          <a:schemeClr val="bg1"/>
                        </a:solidFill>
                        <a:latin typeface="Arial"/>
                        <a:cs typeface="Arial"/>
                      </a:endParaRPr>
                    </a:p>
                  </a:txBody>
                  <a:tcPr marL="37192" marR="37192" marT="37192" marB="37192"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buNone/>
                      </a:pPr>
                      <a:r>
                        <a:rPr lang="en-US" sz="900" b="1" i="0" u="none" strike="noStrike">
                          <a:solidFill>
                            <a:srgbClr val="000000"/>
                          </a:solidFill>
                          <a:effectLst/>
                          <a:latin typeface="Arial"/>
                          <a:cs typeface="Arial"/>
                        </a:rPr>
                        <a:t>Business Partner</a:t>
                      </a:r>
                      <a:endParaRPr lang="en-US"/>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a:lnSpc>
                          <a:spcPct val="100000"/>
                        </a:lnSpc>
                        <a:spcBef>
                          <a:spcPts val="0"/>
                        </a:spcBef>
                        <a:spcAft>
                          <a:spcPts val="0"/>
                        </a:spcAft>
                        <a:buClrTx/>
                        <a:buSzTx/>
                        <a:buFontTx/>
                        <a:buNone/>
                      </a:pPr>
                      <a:r>
                        <a:rPr lang="en-US" sz="900" b="0" i="0" u="none" strike="noStrike">
                          <a:solidFill>
                            <a:srgbClr val="000000"/>
                          </a:solidFill>
                          <a:effectLst/>
                          <a:latin typeface="Arial"/>
                          <a:cs typeface="Arial"/>
                        </a:rPr>
                        <a:t>Geoff Hutchinson</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buNone/>
                      </a:pPr>
                      <a:r>
                        <a:rPr lang="en-US" sz="900" b="0" i="0" u="none" strike="noStrike">
                          <a:solidFill>
                            <a:srgbClr val="000000"/>
                          </a:solidFill>
                          <a:effectLst/>
                          <a:latin typeface="Arial"/>
                          <a:cs typeface="Arial"/>
                        </a:rPr>
                        <a:t>Primary liaison between the IT team and the business; monitor the direction of the project to ensure that the features and functions will meet the needs of the stakeholders and if not, discuss corrective actions with the team</a:t>
                      </a:r>
                      <a:endParaRPr lang="en-US"/>
                    </a:p>
                  </a:txBody>
                  <a:tcPr marL="9524" marR="9524" marT="9524"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endParaRPr lang="en-US" sz="700" b="1">
                        <a:latin typeface="Arial"/>
                        <a:cs typeface="Arial"/>
                      </a:endParaRPr>
                    </a:p>
                  </a:txBody>
                  <a:tcPr marL="37191" marR="37191" marT="37191" marB="37191"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700" b="1">
                          <a:latin typeface="Arial"/>
                          <a:cs typeface="Arial"/>
                        </a:rPr>
                        <a:t>A</a:t>
                      </a:r>
                    </a:p>
                  </a:txBody>
                  <a:tcPr marL="37191" marR="37191" marT="37191" marB="37191"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endParaRPr lang="en-US" sz="700" b="1">
                        <a:latin typeface="Arial"/>
                        <a:cs typeface="Arial"/>
                      </a:endParaRPr>
                    </a:p>
                  </a:txBody>
                  <a:tcPr marL="37191" marR="37191" marT="37191" marB="37191"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686408023"/>
                  </a:ext>
                </a:extLst>
              </a:tr>
              <a:tr h="228600">
                <a:tc vMerge="1">
                  <a:txBody>
                    <a:bodyPr/>
                    <a:lstStyle/>
                    <a:p>
                      <a:endParaRPr lang="en-US"/>
                    </a:p>
                  </a:txBody>
                  <a:tcPr/>
                </a:tc>
                <a:tc rowSpan="4">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r>
                        <a:rPr lang="en-US" sz="900" b="1">
                          <a:solidFill>
                            <a:schemeClr val="bg1"/>
                          </a:solidFill>
                          <a:latin typeface="Arial"/>
                          <a:cs typeface="Arial"/>
                        </a:rPr>
                        <a:t>Governance</a:t>
                      </a:r>
                    </a:p>
                  </a:txBody>
                  <a:tcPr marL="37192" marR="37192" marT="37192" marB="37192"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Arial"/>
                          <a:cs typeface="Arial"/>
                        </a:rPr>
                        <a:t>Workstream Project Director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Samantha Lafferty</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Overall project management responsibility for the workstream and its processes.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59880159"/>
                  </a:ext>
                </a:extLst>
              </a:tr>
              <a:tr h="228600">
                <a:tc vMerge="1">
                  <a:txBody>
                    <a:bodyPr/>
                    <a:lstStyle/>
                    <a:p>
                      <a:endParaRPr lang="en-US"/>
                    </a:p>
                  </a:txBody>
                  <a:tcPr>
                    <a:lnT w="12700" cap="flat" cmpd="sng" algn="ctr">
                      <a:solidFill>
                        <a:schemeClr val="bg1"/>
                      </a:solidFill>
                      <a:prstDash val="solid"/>
                      <a:round/>
                      <a:headEnd type="none" w="med" len="med"/>
                      <a:tailEnd type="none" w="med" len="med"/>
                    </a:lnT>
                  </a:tcPr>
                </a:tc>
                <a:tc vMerge="1">
                  <a:txBody>
                    <a:bodyPr/>
                    <a:lstStyle/>
                    <a:p>
                      <a:pPr lvl="0" algn="ctr"/>
                      <a:r>
                        <a:rPr lang="en-US" sz="900" b="1">
                          <a:solidFill>
                            <a:schemeClr val="bg1"/>
                          </a:solidFill>
                          <a:latin typeface="Arial" panose="020B0604020202020204" pitchFamily="34" charset="0"/>
                          <a:cs typeface="Arial" panose="020B0604020202020204" pitchFamily="34" charset="0"/>
                        </a:rPr>
                        <a:t>Governance</a:t>
                      </a:r>
                    </a:p>
                  </a:txBody>
                  <a:tcPr marL="37192" marR="37192" marT="37192" marB="37192" anchor="ctr">
                    <a:lnB w="12700" cap="flat" cmpd="sng" algn="ctr">
                      <a:solidFill>
                        <a:schemeClr val="bg1"/>
                      </a:solidFill>
                      <a:prstDash val="solid"/>
                      <a:round/>
                      <a:headEnd type="none" w="med" len="med"/>
                      <a:tailEnd type="none" w="med" len="med"/>
                    </a:lnB>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Project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Harpreet Chadha, Alana Carazon</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IT Project Manager for the assigned sub-workstream, focusing on detailed planning, accountability, and coordination</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4180198494"/>
                  </a:ext>
                </a:extLst>
              </a:tr>
              <a:tr h="228600">
                <a:tc vMerge="1">
                  <a:txBody>
                    <a:bodyPr/>
                    <a:lstStyle/>
                    <a:p>
                      <a:pPr lvl="0" algn="l"/>
                      <a:endParaRPr lang="en-US" sz="800">
                        <a:latin typeface="Arial" panose="020B0604020202020204" pitchFamily="34" charset="0"/>
                        <a:cs typeface="Arial" panose="020B0604020202020204" pitchFamily="34" charset="0"/>
                      </a:endParaRPr>
                    </a:p>
                  </a:txBody>
                  <a:tcPr marL="37192" marR="37192" marT="37192" marB="37192" anchor="ctr"/>
                </a:tc>
                <a:tc vMerge="1">
                  <a:txBody>
                    <a:bodyPr/>
                    <a:lstStyle/>
                    <a:p>
                      <a:pPr lvl="0" algn="l"/>
                      <a:endParaRPr lang="en-US" sz="800">
                        <a:latin typeface="Arial" panose="020B0604020202020204" pitchFamily="34" charset="0"/>
                        <a:cs typeface="Arial" panose="020B0604020202020204" pitchFamily="34" charset="0"/>
                      </a:endParaRPr>
                    </a:p>
                  </a:txBody>
                  <a:tcPr marL="37192" marR="37192" marT="37192" marB="37192" anchor="ctr">
                    <a:lnT w="12700" cap="flat" cmpd="sng" algn="ctr">
                      <a:solidFill>
                        <a:schemeClr val="bg1"/>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Coforge Delivery Lead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Islam Haider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Overall Coforge delivery manager for the development teams</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15"/>
                  </a:ext>
                </a:extLst>
              </a:tr>
              <a:tr h="228600">
                <a:tc vMerge="1">
                  <a:txBody>
                    <a:bodyPr/>
                    <a:lstStyle/>
                    <a:p>
                      <a:pPr lvl="0" algn="l"/>
                      <a:endParaRPr lang="en-US" sz="800">
                        <a:latin typeface="Arial" panose="020B0604020202020204" pitchFamily="34" charset="0"/>
                        <a:cs typeface="Arial" panose="020B0604020202020204" pitchFamily="34" charset="0"/>
                      </a:endParaRPr>
                    </a:p>
                  </a:txBody>
                  <a:tcPr marL="37192" marR="37192" marT="37192" marB="37192" anchor="ctr">
                    <a:lnT w="12700" cap="flat" cmpd="sng" algn="ctr">
                      <a:solidFill>
                        <a:schemeClr val="bg1"/>
                      </a:solidFill>
                      <a:prstDash val="solid"/>
                      <a:round/>
                      <a:headEnd type="none" w="med" len="med"/>
                      <a:tailEnd type="none" w="med" len="med"/>
                    </a:lnT>
                  </a:tcPr>
                </a:tc>
                <a:tc vMerge="1">
                  <a:txBody>
                    <a:bodyPr/>
                    <a:lstStyle/>
                    <a:p>
                      <a:pPr lvl="0" algn="l"/>
                      <a:endParaRPr lang="en-US" sz="800">
                        <a:latin typeface="Arial" panose="020B0604020202020204" pitchFamily="34" charset="0"/>
                        <a:cs typeface="Arial" panose="020B0604020202020204" pitchFamily="34" charset="0"/>
                      </a:endParaRPr>
                    </a:p>
                  </a:txBody>
                  <a:tcPr marL="37192" marR="37192" marT="37192" marB="37192"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Scrum Masters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Rishal Jha, Pankaj Jha, Vimal Singh, Shalini Khanna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A senior technical person who reports to the Coforge Delivery Lead works to elaborate scope and can provide guidance when estimating effort.</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16"/>
                  </a:ext>
                </a:extLst>
              </a:tr>
              <a:tr h="264895">
                <a:tc vMerge="1">
                  <a:txBody>
                    <a:bodyPr/>
                    <a:lstStyle/>
                    <a:p>
                      <a:pPr marL="17145" marR="0" lvl="0" algn="l">
                        <a:spcBef>
                          <a:spcPts val="300"/>
                        </a:spcBef>
                        <a:spcAft>
                          <a:spcPts val="300"/>
                        </a:spcAft>
                        <a:buNone/>
                      </a:pPr>
                      <a:endParaRPr lang="en-US" sz="1000">
                        <a:latin typeface="Arial" panose="020B0604020202020204" pitchFamily="34" charset="0"/>
                        <a:cs typeface="Arial" panose="020B0604020202020204" pitchFamily="34" charset="0"/>
                      </a:endParaRPr>
                    </a:p>
                  </a:txBody>
                  <a:tcPr marL="68580" marR="68580"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algn="ctr" defTabSz="914400" rtl="0" eaLnBrk="1" latinLnBrk="0" hangingPunct="1">
                        <a:spcBef>
                          <a:spcPts val="300"/>
                        </a:spcBef>
                        <a:spcAft>
                          <a:spcPts val="300"/>
                        </a:spcAft>
                        <a:buNone/>
                      </a:pPr>
                      <a:r>
                        <a:rPr lang="en-US" sz="900" b="1" kern="1200">
                          <a:solidFill>
                            <a:schemeClr val="bg1"/>
                          </a:solidFill>
                          <a:latin typeface="Arial"/>
                          <a:ea typeface="+mn-ea"/>
                          <a:cs typeface="Arial"/>
                        </a:rPr>
                        <a:t>Security</a:t>
                      </a: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Security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Greg Crease</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Governance and execution around the compliance and implementation of security standards across the solution globally.</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18"/>
                  </a:ext>
                </a:extLst>
              </a:tr>
              <a:tr h="366206">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T w="12700" cap="flat" cmpd="sng" algn="ctr">
                      <a:solidFill>
                        <a:schemeClr val="bg1"/>
                      </a:solidFill>
                      <a:prstDash val="solid"/>
                      <a:round/>
                      <a:headEnd type="none" w="med" len="med"/>
                      <a:tailEnd type="none" w="med" len="med"/>
                    </a:lnT>
                  </a:tcPr>
                </a:tc>
                <a:tc row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algn="ctr" defTabSz="914400" rtl="0" eaLnBrk="1" latinLnBrk="0" hangingPunct="1">
                        <a:spcBef>
                          <a:spcPts val="300"/>
                        </a:spcBef>
                        <a:spcAft>
                          <a:spcPts val="300"/>
                        </a:spcAft>
                      </a:pPr>
                      <a:r>
                        <a:rPr lang="en-US" sz="900" b="1" kern="1200">
                          <a:solidFill>
                            <a:schemeClr val="bg1"/>
                          </a:solidFill>
                          <a:latin typeface="Arial"/>
                          <a:ea typeface="+mn-ea"/>
                          <a:cs typeface="Arial"/>
                        </a:rPr>
                        <a:t>Architecture</a:t>
                      </a:r>
                    </a:p>
                  </a:txBody>
                  <a:tcPr marL="68580" marR="68580"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Enterprise/Technical Architect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Matt Thiessen</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Responsible for architectural decisions, principles, and standards. Works with Adecco Architecture team to align the solution with approved technical standards. Oversees T-shirt sizing of Epics and features.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21"/>
                  </a:ext>
                </a:extLst>
              </a:tr>
              <a:tr h="366206">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tcPr>
                </a:tc>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Application Architect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Raj Pandey, Tausif F</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Role reports into Enterprise/Technical Architect and ensures smooth operations while executing development with Scrum Teams, provides direction on development implementation, and oversees story pointing activities from the Technology Partner (Coforge).</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panose="020B0604020202020204" pitchFamily="34" charset="0"/>
                          <a:cs typeface="Arial" panose="020B0604020202020204" pitchFamily="34" charset="0"/>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22"/>
                  </a:ext>
                </a:extLst>
              </a:tr>
              <a:tr h="228600">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row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900" b="1">
                          <a:solidFill>
                            <a:schemeClr val="bg1"/>
                          </a:solidFill>
                          <a:effectLst/>
                          <a:latin typeface="Arial"/>
                          <a:ea typeface="Times New Roman" panose="02020603050405020304" pitchFamily="18" charset="0"/>
                          <a:cs typeface="Arial"/>
                        </a:rPr>
                        <a:t>Development Operations</a:t>
                      </a: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Release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Randy Rahbar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Governance and execution around the Release processes and branching strategy.</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23"/>
                  </a:ext>
                </a:extLst>
              </a:tr>
              <a:tr h="228600">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QA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Amita Kumari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Governance and execution around the QA and development testing processes.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24"/>
                  </a:ext>
                </a:extLst>
              </a:tr>
              <a:tr h="264895">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T w="12700" cap="flat" cmpd="sng" algn="ctr">
                      <a:solidFill>
                        <a:schemeClr val="bg1"/>
                      </a:solidFill>
                      <a:prstDash val="solid"/>
                      <a:round/>
                      <a:headEnd type="none" w="med" len="med"/>
                      <a:tailEnd type="none" w="med" len="med"/>
                    </a:lnT>
                  </a:tcPr>
                </a:tc>
                <a:tc vMerge="1">
                  <a:txBody>
                    <a:bodyPr/>
                    <a:lstStyle/>
                    <a:p>
                      <a:pPr marL="17145" marR="0" lvl="0" algn="l">
                        <a:spcBef>
                          <a:spcPts val="300"/>
                        </a:spcBef>
                        <a:spcAft>
                          <a:spcPts val="300"/>
                        </a:spcAft>
                      </a:pPr>
                      <a:endParaRPr lang="en-US" sz="800" b="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T w="12700" cap="flat" cmpd="sng" algn="ctr">
                      <a:solidFill>
                        <a:schemeClr val="bg1"/>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Development Scrum Teams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Pioneers, Navigators, </a:t>
                      </a:r>
                      <a:r>
                        <a:rPr lang="en-US" sz="900" b="0" i="0" u="none" strike="noStrike" err="1">
                          <a:solidFill>
                            <a:srgbClr val="000000"/>
                          </a:solidFill>
                          <a:effectLst/>
                          <a:latin typeface="Arial"/>
                          <a:cs typeface="Arial"/>
                        </a:rPr>
                        <a:t>TopGuns</a:t>
                      </a:r>
                      <a:r>
                        <a:rPr lang="en-US" sz="900" b="0" i="0" u="none" strike="noStrike">
                          <a:solidFill>
                            <a:srgbClr val="000000"/>
                          </a:solidFill>
                          <a:effectLst/>
                          <a:latin typeface="Arial"/>
                          <a:cs typeface="Arial"/>
                        </a:rPr>
                        <a:t>, Invincibles, Miners (Data), Achievers, Titans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Responsible for development and unit testing all application components.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26"/>
                  </a:ext>
                </a:extLst>
              </a:tr>
              <a:tr h="228600">
                <a:tc vMerge="1">
                  <a:txBody>
                    <a:bodyPr/>
                    <a:lstStyle/>
                    <a:p>
                      <a:pPr lvl="0" algn="ctr"/>
                      <a:endParaRPr lang="en-US" sz="1800" b="1">
                        <a:solidFill>
                          <a:schemeClr val="bg1"/>
                        </a:solidFill>
                        <a:latin typeface="Arial" panose="020B0604020202020204" pitchFamily="34" charset="0"/>
                        <a:cs typeface="Arial" panose="020B0604020202020204" pitchFamily="34" charset="0"/>
                      </a:endParaRPr>
                    </a:p>
                  </a:txBody>
                  <a:tcPr marL="37192" marR="37192" marT="37192" marB="37192" vert="vert27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4185A"/>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900" b="1">
                          <a:solidFill>
                            <a:schemeClr val="bg1"/>
                          </a:solidFill>
                          <a:effectLst/>
                          <a:latin typeface="Arial"/>
                          <a:ea typeface="Times New Roman" panose="02020603050405020304" pitchFamily="18" charset="0"/>
                          <a:cs typeface="Arial"/>
                        </a:rPr>
                        <a:t>Adecco</a:t>
                      </a: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Enterprise Architect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Jarod Johnson</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Consulted to provide guidance from Adecco to ensure compliance with defined architecture guidelines.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C</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58703550"/>
                  </a:ext>
                </a:extLst>
              </a:tr>
              <a:tr h="228600">
                <a:tc vMerge="1">
                  <a:txBody>
                    <a:bodyPr/>
                    <a:lstStyle/>
                    <a:p>
                      <a:endParaRPr lang="en-US"/>
                    </a:p>
                  </a:txBody>
                  <a:tcPr/>
                </a:tc>
                <a:tc row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900" b="1">
                          <a:solidFill>
                            <a:schemeClr val="bg1"/>
                          </a:solidFill>
                          <a:effectLst/>
                          <a:latin typeface="Arial"/>
                          <a:cs typeface="Arial"/>
                        </a:rPr>
                        <a:t>Functional Requirements</a:t>
                      </a: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Product Owner Lead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George Goula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rial"/>
                          <a:cs typeface="Arial"/>
                        </a:rPr>
                        <a:t>Oversight and management of Product Owner team.</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panose="020B0604020202020204" pitchFamily="34" charset="0"/>
                          <a:cs typeface="Arial" panose="020B0604020202020204" pitchFamily="34" charset="0"/>
                        </a:rPr>
                        <a:t>A</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4101270570"/>
                  </a:ext>
                </a:extLst>
              </a:tr>
              <a:tr h="228600">
                <a:tc vMerge="1">
                  <a:txBody>
                    <a:bodyPr/>
                    <a:lstStyle/>
                    <a:p>
                      <a:pPr lvl="0" algn="ctr"/>
                      <a:endParaRPr lang="en-US" sz="1400" b="1">
                        <a:solidFill>
                          <a:schemeClr val="tx1"/>
                        </a:solidFill>
                        <a:latin typeface="Arial" panose="020B0604020202020204" pitchFamily="34" charset="0"/>
                        <a:cs typeface="Arial" panose="020B0604020202020204" pitchFamily="34" charset="0"/>
                      </a:endParaRPr>
                    </a:p>
                  </a:txBody>
                  <a:tcPr marL="37192" marR="37192" marT="37192" marB="37192" vert="vert270" anchor="ctr">
                    <a:lnR w="12700" cap="flat" cmpd="sng" algn="ctr">
                      <a:solidFill>
                        <a:schemeClr val="bg1"/>
                      </a:solidFill>
                      <a:prstDash val="solid"/>
                      <a:round/>
                      <a:headEnd type="none" w="med" len="med"/>
                      <a:tailEnd type="none" w="med" len="med"/>
                    </a:lnR>
                    <a:solidFill>
                      <a:srgbClr val="DCD1DE"/>
                    </a:solidFill>
                  </a:tcPr>
                </a:tc>
                <a:tc vMerge="1">
                  <a:txBody>
                    <a:bodyPr/>
                    <a:lstStyle/>
                    <a:p>
                      <a:pPr marL="17145" marR="0" lvl="0" algn="ctr">
                        <a:spcBef>
                          <a:spcPts val="300"/>
                        </a:spcBef>
                        <a:spcAft>
                          <a:spcPts val="300"/>
                        </a:spcAft>
                      </a:pPr>
                      <a:r>
                        <a:rPr lang="en-US" sz="900" b="1">
                          <a:solidFill>
                            <a:schemeClr val="bg1"/>
                          </a:solidFill>
                          <a:effectLst/>
                          <a:latin typeface="Arial"/>
                          <a:ea typeface="Times New Roman" panose="02020603050405020304" pitchFamily="18" charset="0"/>
                          <a:cs typeface="Arial"/>
                        </a:rPr>
                        <a:t>Functional Requirements</a:t>
                      </a: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rgbClr val="6D40A7"/>
                      </a:solidFill>
                      <a:prstDash val="solid"/>
                      <a:round/>
                      <a:headEnd type="none" w="med" len="med"/>
                      <a:tailEnd type="none" w="med" len="med"/>
                    </a:lnB>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Product Owner(s)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Courtney C, Harpreet W, </a:t>
                      </a:r>
                    </a:p>
                    <a:p>
                      <a:pPr algn="l" fontAlgn="b"/>
                      <a:r>
                        <a:rPr lang="en-US" sz="900" b="0" i="0" u="none" strike="noStrike">
                          <a:solidFill>
                            <a:srgbClr val="000000"/>
                          </a:solidFill>
                          <a:effectLst/>
                          <a:latin typeface="Arial"/>
                          <a:cs typeface="Arial"/>
                        </a:rPr>
                        <a:t>Preetam 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Definition and prioritization of product scope based on vision and objectives from product managers. Ensure backlog is groomed and stories are ready by development readiness deadlines. Ensure MVP approach is used </a:t>
                      </a:r>
                      <a:r>
                        <a:rPr lang="en-US" sz="900" b="0" i="0" u="none" strike="noStrike" noProof="0">
                          <a:solidFill>
                            <a:srgbClr val="000000"/>
                          </a:solidFill>
                          <a:effectLst/>
                          <a:latin typeface="Arial"/>
                        </a:rPr>
                        <a:t>for all features </a:t>
                      </a:r>
                      <a:r>
                        <a:rPr lang="en-US" sz="900" b="0" i="0" u="none" strike="noStrike">
                          <a:solidFill>
                            <a:srgbClr val="000000"/>
                          </a:solidFill>
                          <a:effectLst/>
                          <a:latin typeface="Arial"/>
                          <a:cs typeface="Arial"/>
                        </a:rPr>
                        <a:t>to maximize development capacity across project.</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904863960"/>
                  </a:ext>
                </a:extLst>
              </a:tr>
              <a:tr h="228600">
                <a:tc vMerge="1">
                  <a:txBody>
                    <a:bodyPr/>
                    <a:lstStyle/>
                    <a:p>
                      <a:pPr lvl="0" algn="ctr"/>
                      <a:endParaRPr lang="en-US" sz="1400" b="1">
                        <a:solidFill>
                          <a:schemeClr val="tx1"/>
                        </a:solidFill>
                        <a:latin typeface="Arial"/>
                        <a:cs typeface="Arial"/>
                      </a:endParaRPr>
                    </a:p>
                  </a:txBody>
                  <a:tcPr marL="37192" marR="37192" marT="37192" marB="37192" vert="vert270" anchor="ctr">
                    <a:lnR w="12700" cap="flat" cmpd="sng" algn="ctr">
                      <a:solidFill>
                        <a:schemeClr val="bg1"/>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CD1DE"/>
                    </a:solidFill>
                  </a:tcPr>
                </a:tc>
                <a:tc vMerge="1">
                  <a:txBody>
                    <a:bodyPr/>
                    <a:lstStyle/>
                    <a:p>
                      <a:pPr marL="17145" marR="0" lvl="0" algn="ctr">
                        <a:spcBef>
                          <a:spcPts val="300"/>
                        </a:spcBef>
                        <a:spcAft>
                          <a:spcPts val="300"/>
                        </a:spcAft>
                      </a:pPr>
                      <a:endParaRPr lang="en-US" sz="900" b="1">
                        <a:solidFill>
                          <a:schemeClr val="bg1"/>
                        </a:solidFill>
                        <a:effectLst/>
                        <a:latin typeface="Arial"/>
                        <a:ea typeface="Times New Roman" panose="02020603050405020304" pitchFamily="18" charset="0"/>
                        <a:cs typeface="Arial"/>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Business Analyst(s)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Laura P, Gaurav N, Saurabh S, Tarun M, Danish M, Rajeev V</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Refine &amp; elaborate User Stories to include functional business requirements.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3041867658"/>
                  </a:ext>
                </a:extLst>
              </a:tr>
            </a:tbl>
          </a:graphicData>
        </a:graphic>
      </p:graphicFrame>
      <p:sp>
        <p:nvSpPr>
          <p:cNvPr id="3" name="Title 1">
            <a:extLst>
              <a:ext uri="{FF2B5EF4-FFF2-40B4-BE49-F238E27FC236}">
                <a16:creationId xmlns:a16="http://schemas.microsoft.com/office/drawing/2014/main" id="{4FC25C24-8EB4-AAA4-C8DA-2DD78F20557D}"/>
              </a:ext>
            </a:extLst>
          </p:cNvPr>
          <p:cNvSpPr txBox="1">
            <a:spLocks/>
          </p:cNvSpPr>
          <p:nvPr/>
        </p:nvSpPr>
        <p:spPr>
          <a:xfrm>
            <a:off x="589629" y="571500"/>
            <a:ext cx="11012743"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it-IT" sz="2800" b="0" i="0"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Workstream Governance</a:t>
            </a:r>
            <a:r>
              <a:rPr kumimoji="0" lang="en-US" sz="2800" b="0" i="0"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 </a:t>
            </a:r>
            <a:r>
              <a:rPr kumimoji="0" lang="en-US" sz="28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development roles &amp; responsibilities</a:t>
            </a:r>
          </a:p>
        </p:txBody>
      </p:sp>
    </p:spTree>
    <p:extLst>
      <p:ext uri="{BB962C8B-B14F-4D97-AF65-F5344CB8AC3E}">
        <p14:creationId xmlns:p14="http://schemas.microsoft.com/office/powerpoint/2010/main" val="149267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BA88388-5266-5D66-C024-4EDCBB053EDB}"/>
              </a:ext>
            </a:extLst>
          </p:cNvPr>
          <p:cNvGraphicFramePr>
            <a:graphicFrameLocks noGrp="1"/>
          </p:cNvGraphicFramePr>
          <p:nvPr>
            <p:extLst>
              <p:ext uri="{D42A27DB-BD31-4B8C-83A1-F6EECF244321}">
                <p14:modId xmlns:p14="http://schemas.microsoft.com/office/powerpoint/2010/main" val="2751043719"/>
              </p:ext>
            </p:extLst>
          </p:nvPr>
        </p:nvGraphicFramePr>
        <p:xfrm>
          <a:off x="557119" y="1137031"/>
          <a:ext cx="11176455" cy="3117225"/>
        </p:xfrm>
        <a:graphic>
          <a:graphicData uri="http://schemas.openxmlformats.org/drawingml/2006/table">
            <a:tbl>
              <a:tblPr firstRow="1"/>
              <a:tblGrid>
                <a:gridCol w="399614">
                  <a:extLst>
                    <a:ext uri="{9D8B030D-6E8A-4147-A177-3AD203B41FA5}">
                      <a16:colId xmlns:a16="http://schemas.microsoft.com/office/drawing/2014/main" val="766238128"/>
                    </a:ext>
                  </a:extLst>
                </a:gridCol>
                <a:gridCol w="965200">
                  <a:extLst>
                    <a:ext uri="{9D8B030D-6E8A-4147-A177-3AD203B41FA5}">
                      <a16:colId xmlns:a16="http://schemas.microsoft.com/office/drawing/2014/main" val="3046132945"/>
                    </a:ext>
                  </a:extLst>
                </a:gridCol>
                <a:gridCol w="1353312">
                  <a:extLst>
                    <a:ext uri="{9D8B030D-6E8A-4147-A177-3AD203B41FA5}">
                      <a16:colId xmlns:a16="http://schemas.microsoft.com/office/drawing/2014/main" val="460404308"/>
                    </a:ext>
                  </a:extLst>
                </a:gridCol>
                <a:gridCol w="1810512">
                  <a:extLst>
                    <a:ext uri="{9D8B030D-6E8A-4147-A177-3AD203B41FA5}">
                      <a16:colId xmlns:a16="http://schemas.microsoft.com/office/drawing/2014/main" val="1119008662"/>
                    </a:ext>
                  </a:extLst>
                </a:gridCol>
                <a:gridCol w="5897785">
                  <a:extLst>
                    <a:ext uri="{9D8B030D-6E8A-4147-A177-3AD203B41FA5}">
                      <a16:colId xmlns:a16="http://schemas.microsoft.com/office/drawing/2014/main" val="20003"/>
                    </a:ext>
                  </a:extLst>
                </a:gridCol>
                <a:gridCol w="187508">
                  <a:extLst>
                    <a:ext uri="{9D8B030D-6E8A-4147-A177-3AD203B41FA5}">
                      <a16:colId xmlns:a16="http://schemas.microsoft.com/office/drawing/2014/main" val="20004"/>
                    </a:ext>
                  </a:extLst>
                </a:gridCol>
                <a:gridCol w="187508">
                  <a:extLst>
                    <a:ext uri="{9D8B030D-6E8A-4147-A177-3AD203B41FA5}">
                      <a16:colId xmlns:a16="http://schemas.microsoft.com/office/drawing/2014/main" val="20005"/>
                    </a:ext>
                  </a:extLst>
                </a:gridCol>
                <a:gridCol w="187508">
                  <a:extLst>
                    <a:ext uri="{9D8B030D-6E8A-4147-A177-3AD203B41FA5}">
                      <a16:colId xmlns:a16="http://schemas.microsoft.com/office/drawing/2014/main" val="20006"/>
                    </a:ext>
                  </a:extLst>
                </a:gridCol>
                <a:gridCol w="187508">
                  <a:extLst>
                    <a:ext uri="{9D8B030D-6E8A-4147-A177-3AD203B41FA5}">
                      <a16:colId xmlns:a16="http://schemas.microsoft.com/office/drawing/2014/main" val="20007"/>
                    </a:ext>
                  </a:extLst>
                </a:gridCol>
              </a:tblGrid>
              <a:tr h="327241">
                <a:tc rowSpan="2" gridSpan="3">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Role</a:t>
                      </a:r>
                    </a:p>
                  </a:txBody>
                  <a:tcPr marL="74385" marR="74385" marT="37192" marB="37192" anchor="b">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rowSpan="2" hMerge="1">
                  <a:txBody>
                    <a:bodyPr/>
                    <a:lstStyle/>
                    <a:p>
                      <a:endParaRPr lang="en-US" sz="1800" b="1">
                        <a:latin typeface="Arial" panose="020B0604020202020204" pitchFamily="34" charset="0"/>
                        <a:cs typeface="Arial" panose="020B0604020202020204" pitchFamily="34" charset="0"/>
                      </a:endParaRPr>
                    </a:p>
                  </a:txBody>
                  <a:tcPr marL="74385" marR="74385" marT="37192" marB="3719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F185A"/>
                    </a:solidFill>
                  </a:tcPr>
                </a:tc>
                <a:tc rowSpan="2" hMerge="1">
                  <a:txBody>
                    <a:bodyPr/>
                    <a:lstStyle/>
                    <a:p>
                      <a:endParaRPr lang="en-US" sz="1800" b="1">
                        <a:latin typeface="Arial" panose="020B0604020202020204" pitchFamily="34" charset="0"/>
                        <a:cs typeface="Arial" panose="020B0604020202020204" pitchFamily="34" charset="0"/>
                      </a:endParaRPr>
                    </a:p>
                  </a:txBody>
                  <a:tcPr marL="74385" marR="74385" marT="37192" marB="37192"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F185A"/>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Name</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US" sz="1600" b="1">
                          <a:latin typeface="Arial"/>
                          <a:cs typeface="Arial"/>
                        </a:rPr>
                        <a:t>Summary Description</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4">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800">
                          <a:latin typeface="Arial"/>
                          <a:cs typeface="Arial"/>
                        </a:rPr>
                        <a:t>RACI Matrix</a:t>
                      </a:r>
                    </a:p>
                  </a:txBody>
                  <a:tcPr marL="74385" marR="74385" marT="37192" marB="37192"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endParaRPr lang="en-US" sz="900"/>
                    </a:p>
                  </a:txBody>
                  <a:tcPr/>
                </a:tc>
                <a:tc hMerge="1">
                  <a:txBody>
                    <a:bodyPr/>
                    <a:lstStyle/>
                    <a:p>
                      <a:endParaRPr lang="en-US" sz="900"/>
                    </a:p>
                  </a:txBody>
                  <a:tcPr/>
                </a:tc>
                <a:tc hMerge="1">
                  <a:txBody>
                    <a:bodyPr/>
                    <a:lstStyle/>
                    <a:p>
                      <a:endParaRPr lang="en-US" sz="900"/>
                    </a:p>
                  </a:txBody>
                  <a:tcPr/>
                </a:tc>
                <a:extLst>
                  <a:ext uri="{0D108BD9-81ED-4DB2-BD59-A6C34878D82A}">
                    <a16:rowId xmlns:a16="http://schemas.microsoft.com/office/drawing/2014/main" val="10000"/>
                  </a:ext>
                </a:extLst>
              </a:tr>
              <a:tr h="184189">
                <a:tc gridSpan="3" vMerge="1">
                  <a:txBody>
                    <a:bodyPr/>
                    <a:lstStyle/>
                    <a:p>
                      <a:endParaRPr lang="en-US"/>
                    </a:p>
                  </a:txBody>
                  <a:tcPr/>
                </a:tc>
                <a:tc hMerge="1"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sz="900"/>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R</a:t>
                      </a:r>
                    </a:p>
                  </a:txBody>
                  <a:tcPr marL="37192" marR="37192" marT="37192" marB="37192" anchor="b">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A</a:t>
                      </a:r>
                    </a:p>
                  </a:txBody>
                  <a:tcPr marL="37192" marR="37192" marT="37192" marB="37192" anchor="b">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C</a:t>
                      </a:r>
                    </a:p>
                  </a:txBody>
                  <a:tcPr marL="37192" marR="37192" marT="37192" marB="37192" anchor="b">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800" b="1">
                          <a:latin typeface="Arial"/>
                          <a:cs typeface="Arial"/>
                        </a:rPr>
                        <a:t>I</a:t>
                      </a:r>
                    </a:p>
                  </a:txBody>
                  <a:tcPr marL="37192" marR="37192" marT="37192" marB="37192" anchor="b">
                    <a:lnL>
                      <a:noFill/>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3EEF8"/>
                    </a:solidFill>
                  </a:tcPr>
                </a:tc>
                <a:extLst>
                  <a:ext uri="{0D108BD9-81ED-4DB2-BD59-A6C34878D82A}">
                    <a16:rowId xmlns:a16="http://schemas.microsoft.com/office/drawing/2014/main" val="10001"/>
                  </a:ext>
                </a:extLst>
              </a:tr>
              <a:tr h="228600">
                <a:tc rowSpan="8">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1400" b="1" kern="1200">
                          <a:solidFill>
                            <a:schemeClr val="tx1"/>
                          </a:solidFill>
                          <a:effectLst/>
                          <a:latin typeface="Arial"/>
                          <a:ea typeface="+mn-ea"/>
                          <a:cs typeface="Arial"/>
                        </a:rPr>
                        <a:t>Business</a:t>
                      </a:r>
                    </a:p>
                  </a:txBody>
                  <a:tcPr marL="68580" marR="68580" marT="0" marB="0" vert="vert270"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900" b="1" kern="1200">
                          <a:solidFill>
                            <a:schemeClr val="bg1"/>
                          </a:solidFill>
                          <a:effectLst/>
                          <a:latin typeface="Arial"/>
                          <a:ea typeface="+mn-ea"/>
                          <a:cs typeface="Arial"/>
                        </a:rPr>
                        <a:t>Executive</a:t>
                      </a: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Executive Sponsor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rial"/>
                          <a:cs typeface="Arial"/>
                        </a:rPr>
                        <a:t>Izabella </a:t>
                      </a:r>
                      <a:r>
                        <a:rPr lang="en-US" sz="900" b="0" i="0" u="none" strike="noStrike" err="1">
                          <a:solidFill>
                            <a:srgbClr val="000000"/>
                          </a:solidFill>
                          <a:effectLst/>
                          <a:latin typeface="Arial"/>
                          <a:cs typeface="Arial"/>
                        </a:rPr>
                        <a:t>Khazagerova</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Business Escalation point</a:t>
                      </a:r>
                    </a:p>
                  </a:txBody>
                  <a:tcPr marL="9525" marR="9525" marT="9525" marB="0" anchor="ctr">
                    <a:lnL>
                      <a:noFill/>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700" b="1">
                          <a:latin typeface="Arial"/>
                          <a:cs typeface="Arial"/>
                        </a:rPr>
                        <a:t>C</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solidFill>
                          <a:schemeClr val="tx1"/>
                        </a:solidFill>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2"/>
                  </a:ext>
                </a:extLst>
              </a:tr>
              <a:tr h="365760">
                <a:tc vMerge="1">
                  <a:txBody>
                    <a:bodyPr/>
                    <a:lstStyle/>
                    <a:p>
                      <a:pPr marL="17145" marR="0" lvl="0" algn="l">
                        <a:spcBef>
                          <a:spcPts val="300"/>
                        </a:spcBef>
                        <a:spcAft>
                          <a:spcPts val="300"/>
                        </a:spcAft>
                      </a:pPr>
                      <a:endParaRPr lang="en-US" sz="800" kern="1200">
                        <a:solidFill>
                          <a:schemeClr val="dk1"/>
                        </a:solidFill>
                        <a:effectLst/>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bg1"/>
                      </a:solidFill>
                      <a:prstDash val="solid"/>
                      <a:round/>
                      <a:headEnd type="none" w="med" len="med"/>
                      <a:tailEnd type="none" w="med" len="med"/>
                    </a:lnL>
                    <a:lnT w="12700" cap="flat" cmpd="sng" algn="ctr">
                      <a:solidFill>
                        <a:srgbClr val="54185A"/>
                      </a:solidFill>
                      <a:prstDash val="solid"/>
                      <a:round/>
                      <a:headEnd type="none" w="med" len="med"/>
                      <a:tailEnd type="none" w="med" len="med"/>
                    </a:lnT>
                  </a:tcPr>
                </a:tc>
                <a:tc row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algn="ctr">
                        <a:spcBef>
                          <a:spcPts val="300"/>
                        </a:spcBef>
                        <a:spcAft>
                          <a:spcPts val="300"/>
                        </a:spcAft>
                      </a:pPr>
                      <a:r>
                        <a:rPr lang="en-US" sz="900" b="1" kern="1200">
                          <a:solidFill>
                            <a:schemeClr val="bg1"/>
                          </a:solidFill>
                          <a:effectLst/>
                          <a:latin typeface="Arial"/>
                          <a:ea typeface="+mn-ea"/>
                          <a:cs typeface="Arial"/>
                        </a:rPr>
                        <a:t>Governance</a:t>
                      </a:r>
                    </a:p>
                  </a:txBody>
                  <a:tcPr marL="68580" marR="68580"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Program Director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Stephanie Meder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Define workstreams and identify key stakeholders (RACI), Identify overlaps and gaps, stress-test timelines and ensure alignment of timelines, and reconcile with the IT Project Director.</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A</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3"/>
                  </a:ext>
                </a:extLst>
              </a:tr>
              <a:tr h="228600">
                <a:tc vMerge="1">
                  <a:txBody>
                    <a:bodyPr/>
                    <a:lstStyle/>
                    <a:p>
                      <a:pPr marL="17145" marR="0" lvl="0" algn="l">
                        <a:spcBef>
                          <a:spcPts val="300"/>
                        </a:spcBef>
                        <a:spcAft>
                          <a:spcPts val="300"/>
                        </a:spcAft>
                      </a:pPr>
                      <a:endParaRPr lang="en-US" sz="800" b="1">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tc>
                <a:tc vMerge="1">
                  <a:txBody>
                    <a:bodyPr/>
                    <a:lstStyle/>
                    <a:p>
                      <a:pPr marL="17145" marR="0" lvl="0" algn="l">
                        <a:spcBef>
                          <a:spcPts val="300"/>
                        </a:spcBef>
                        <a:spcAft>
                          <a:spcPts val="300"/>
                        </a:spcAft>
                      </a:pPr>
                      <a:endParaRPr lang="en-US" sz="800" b="1">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Product Project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David Scicluna</a:t>
                      </a:r>
                      <a:endParaRPr lang="en-US" sz="9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Business Project Manager for Career Transition &amp; Career Mobility and Career Resource Network.</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4"/>
                  </a:ext>
                </a:extLst>
              </a:tr>
              <a:tr h="315117">
                <a:tc vMerge="1">
                  <a:txBody>
                    <a:bodyPr/>
                    <a:lstStyle/>
                    <a:p>
                      <a:pPr marL="17145" marR="0" lvl="0" algn="l">
                        <a:spcBef>
                          <a:spcPts val="300"/>
                        </a:spcBef>
                        <a:spcAft>
                          <a:spcPts val="300"/>
                        </a:spcAft>
                      </a:pPr>
                      <a:endParaRPr lang="en-US" sz="800" b="1">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Operations</a:t>
                      </a:r>
                    </a:p>
                  </a:txBody>
                  <a:tcPr marL="44768" marR="44768"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Global Operations Leads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a:solidFill>
                            <a:srgbClr val="000000"/>
                          </a:solidFill>
                          <a:effectLst/>
                          <a:latin typeface="Arial"/>
                          <a:cs typeface="Arial"/>
                        </a:rPr>
                        <a:t>Gina Potito, Caro Lavanchy</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Responsible for the review and implementation of the operations and delivery process reviews as related to the implementation of the new technology.</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A</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5"/>
                  </a:ext>
                </a:extLst>
              </a:tr>
              <a:tr h="435636">
                <a:tc vMerge="1">
                  <a:txBody>
                    <a:bodyPr/>
                    <a:lstStyle/>
                    <a:p>
                      <a:pPr marL="17145" marR="0" lvl="0" algn="l">
                        <a:spcBef>
                          <a:spcPts val="300"/>
                        </a:spcBef>
                        <a:spcAft>
                          <a:spcPts val="300"/>
                        </a:spcAft>
                      </a:pPr>
                      <a:endParaRPr lang="en-US" sz="800" b="1">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lnL w="12700" cap="flat" cmpd="sng" algn="ctr">
                      <a:solidFill>
                        <a:schemeClr val="bg1"/>
                      </a:solidFill>
                      <a:prstDash val="solid"/>
                      <a:round/>
                      <a:headEnd type="none" w="med" len="med"/>
                      <a:tailEnd type="none" w="med" len="med"/>
                    </a:lnL>
                    <a:lnT w="12700" cap="flat" cmpd="sng" algn="ctr">
                      <a:solidFill>
                        <a:srgbClr val="6D40A7"/>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Data Privacy</a:t>
                      </a:r>
                    </a:p>
                  </a:txBody>
                  <a:tcPr marL="44768" marR="44768" marT="0"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Global Privacy Lead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Elle Pyle</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Responsible for business implementation of scope of Phase II features and portals/systems being compliant with Data Protection legislation and LHH Privacy by Design strategy.</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A</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7"/>
                  </a:ext>
                </a:extLst>
              </a:tr>
              <a:tr h="315117">
                <a:tc vMerge="1">
                  <a:txBody>
                    <a:bodyPr/>
                    <a:lstStyle/>
                    <a:p>
                      <a:endParaRPr lang="en-US"/>
                    </a:p>
                  </a:txBody>
                  <a:tcPr>
                    <a:lnT w="12700" cap="flat" cmpd="sng" algn="ctr">
                      <a:solidFill>
                        <a:srgbClr val="54185A"/>
                      </a:solidFill>
                      <a:prstDash val="solid"/>
                      <a:round/>
                      <a:headEnd type="none" w="med" len="med"/>
                      <a:tailEnd type="none" w="med" len="med"/>
                    </a:lnT>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a:solidFill>
                            <a:schemeClr val="bg1"/>
                          </a:solidFill>
                          <a:effectLst/>
                          <a:latin typeface="Arial"/>
                          <a:ea typeface="Times New Roman" panose="02020603050405020304" pitchFamily="18" charset="0"/>
                          <a:cs typeface="Arial"/>
                        </a:rPr>
                        <a:t>OCM</a:t>
                      </a:r>
                    </a:p>
                  </a:txBody>
                  <a:tcPr marL="44768" marR="44768"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2336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Organizational Change Management Lead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TBD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Work across the program and organization to prepare the business for change.</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a:cs typeface="Arial"/>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2979649310"/>
                  </a:ext>
                </a:extLst>
              </a:tr>
              <a:tr h="315117">
                <a:tc vMerge="1">
                  <a:txBody>
                    <a:bodyPr/>
                    <a:lstStyle/>
                    <a:p>
                      <a:pPr marL="17145" marR="0" lvl="0" algn="l">
                        <a:spcBef>
                          <a:spcPts val="300"/>
                        </a:spcBef>
                        <a:spcAft>
                          <a:spcPts val="300"/>
                        </a:spcAft>
                      </a:pPr>
                      <a:endParaRPr lang="en-US" sz="800" b="1">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tc>
                <a:tc row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CT&amp;M Product &amp; Innovation</a:t>
                      </a:r>
                      <a:endParaRPr lang="en-US" sz="900" b="1">
                        <a:solidFill>
                          <a:schemeClr val="bg1"/>
                        </a:solidFill>
                        <a:effectLst/>
                        <a:latin typeface="Arial"/>
                        <a:ea typeface="Times New Roman" panose="02020603050405020304" pitchFamily="18" charset="0"/>
                        <a:cs typeface="Arial"/>
                      </a:endParaRPr>
                    </a:p>
                  </a:txBody>
                  <a:tcPr marL="44768" marR="44768" marT="0" marB="0" anchor="ctr">
                    <a:lnL w="12700" cap="flat" cmpd="sng" algn="ctr">
                      <a:solidFill>
                        <a:srgbClr val="FFFFFF"/>
                      </a:solidFill>
                      <a:prstDash val="solid"/>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Product Manager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Stephanie Meder, Guy </a:t>
                      </a:r>
                      <a:r>
                        <a:rPr lang="en-US" sz="900" b="0" i="0" u="none" strike="noStrike" err="1">
                          <a:solidFill>
                            <a:srgbClr val="000000"/>
                          </a:solidFill>
                          <a:effectLst/>
                          <a:latin typeface="Arial"/>
                          <a:cs typeface="Arial"/>
                        </a:rPr>
                        <a:t>Raviv</a:t>
                      </a:r>
                      <a:r>
                        <a:rPr lang="en-US" sz="900" b="0" i="0" u="none" strike="noStrike">
                          <a:solidFill>
                            <a:srgbClr val="000000"/>
                          </a:solidFill>
                          <a:effectLst/>
                          <a:latin typeface="Arial"/>
                          <a:cs typeface="Arial"/>
                        </a:rPr>
                        <a:t>, Brenda Johnson, Lauren Barron, David Scicluna, Marybeth </a:t>
                      </a:r>
                      <a:r>
                        <a:rPr lang="en-US" sz="900" b="0" i="0" u="none" strike="noStrike" err="1">
                          <a:solidFill>
                            <a:srgbClr val="000000"/>
                          </a:solidFill>
                          <a:effectLst/>
                          <a:latin typeface="Arial"/>
                          <a:cs typeface="Arial"/>
                        </a:rPr>
                        <a:t>Bordeau</a:t>
                      </a:r>
                      <a:endParaRPr lang="en-US" sz="900" b="0" i="0" u="none" strike="noStrike">
                        <a:solidFill>
                          <a:srgbClr val="000000"/>
                        </a:solidFill>
                        <a:effectLst/>
                        <a:latin typeface="Arial"/>
                        <a:cs typeface="Arial"/>
                      </a:endParaRP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Responsible for the vision, roadmap, and priority of the product.</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A</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10008"/>
                  </a:ext>
                </a:extLst>
              </a:tr>
              <a:tr h="228600">
                <a:tc vMerge="1">
                  <a:txBody>
                    <a:bodyPr/>
                    <a:lstStyle/>
                    <a:p>
                      <a:pPr marL="17145" marR="0" lvl="0" algn="ctr">
                        <a:spcBef>
                          <a:spcPts val="300"/>
                        </a:spcBef>
                        <a:spcAft>
                          <a:spcPts val="300"/>
                        </a:spcAft>
                      </a:pPr>
                      <a:endParaRPr lang="en-US" sz="1800" b="1" kern="1200">
                        <a:solidFill>
                          <a:schemeClr val="bg1"/>
                        </a:solidFill>
                        <a:effectLst/>
                        <a:latin typeface="Arial" panose="020B0604020202020204" pitchFamily="34" charset="0"/>
                        <a:ea typeface="+mn-ea"/>
                        <a:cs typeface="Arial" panose="020B0604020202020204" pitchFamily="34" charset="0"/>
                      </a:endParaRPr>
                    </a:p>
                  </a:txBody>
                  <a:tcPr marL="68580" marR="68580" marT="0" marB="0" vert="vert27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4185A"/>
                    </a:solidFill>
                  </a:tcPr>
                </a:tc>
                <a:tc vMerge="1">
                  <a:txBody>
                    <a:bodyPr/>
                    <a:lstStyle/>
                    <a:p>
                      <a:pPr marL="17145" marR="0" lvl="0" indent="0" algn="ctr" defTabSz="914400" rtl="0" eaLnBrk="1" fontAlgn="auto" latinLnBrk="0" hangingPunct="1">
                        <a:lnSpc>
                          <a:spcPct val="100000"/>
                        </a:lnSpc>
                        <a:spcBef>
                          <a:spcPts val="300"/>
                        </a:spcBef>
                        <a:spcAft>
                          <a:spcPts val="300"/>
                        </a:spcAft>
                        <a:buClrTx/>
                        <a:buSzTx/>
                        <a:buFontTx/>
                        <a:buNone/>
                        <a:tabLst/>
                        <a:defRPr/>
                      </a:pPr>
                      <a:endParaRPr lang="en-US" sz="900" b="1">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44768" marR="44768" marT="0" marB="0" anchor="ctr">
                    <a:lnL w="12700" cap="flat" cmpd="sng" algn="ctr">
                      <a:solidFill>
                        <a:schemeClr val="bg1"/>
                      </a:solidFill>
                      <a:prstDash val="solid"/>
                      <a:round/>
                      <a:headEnd type="none" w="med" len="med"/>
                      <a:tailEnd type="none" w="med" len="med"/>
                    </a:lnL>
                    <a:lnT w="12700" cap="flat" cmpd="sng" algn="ctr">
                      <a:solidFill>
                        <a:srgbClr val="6D40A7"/>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2467B"/>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1" i="0" u="none" strike="noStrike">
                          <a:solidFill>
                            <a:srgbClr val="000000"/>
                          </a:solidFill>
                          <a:effectLst/>
                          <a:latin typeface="Arial"/>
                          <a:cs typeface="Arial"/>
                        </a:rPr>
                        <a:t>UX Designer(s)</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Elvis </a:t>
                      </a:r>
                      <a:r>
                        <a:rPr lang="en-US" sz="900" b="0" i="0" u="none" strike="noStrike" err="1">
                          <a:solidFill>
                            <a:srgbClr val="000000"/>
                          </a:solidFill>
                          <a:effectLst/>
                          <a:latin typeface="Arial"/>
                          <a:cs typeface="Arial"/>
                        </a:rPr>
                        <a:t>Banjic</a:t>
                      </a:r>
                      <a:r>
                        <a:rPr lang="en-US" sz="900" b="0" i="0" u="none" strike="noStrike">
                          <a:solidFill>
                            <a:srgbClr val="000000"/>
                          </a:solidFill>
                          <a:effectLst/>
                          <a:latin typeface="Arial"/>
                          <a:cs typeface="Arial"/>
                        </a:rPr>
                        <a:t>, </a:t>
                      </a:r>
                      <a:r>
                        <a:rPr lang="en-US" sz="900" b="0" i="0" u="none" strike="noStrike" err="1">
                          <a:solidFill>
                            <a:srgbClr val="000000"/>
                          </a:solidFill>
                          <a:effectLst/>
                          <a:latin typeface="Arial"/>
                          <a:cs typeface="Arial"/>
                        </a:rPr>
                        <a:t>Coforge</a:t>
                      </a:r>
                      <a:r>
                        <a:rPr lang="en-US" sz="900" b="0" i="0" u="none" strike="noStrike">
                          <a:solidFill>
                            <a:srgbClr val="000000"/>
                          </a:solidFill>
                          <a:effectLst/>
                          <a:latin typeface="Arial"/>
                          <a:cs typeface="Arial"/>
                        </a:rPr>
                        <a:t> UX TBD</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fontAlgn="b"/>
                      <a:r>
                        <a:rPr lang="en-US" sz="900" b="0" i="0" u="none" strike="noStrike">
                          <a:solidFill>
                            <a:srgbClr val="000000"/>
                          </a:solidFill>
                          <a:effectLst/>
                          <a:latin typeface="Arial"/>
                          <a:cs typeface="Arial"/>
                        </a:rPr>
                        <a:t>Deliver optimal user experience and journey, including mock designs.</a:t>
                      </a:r>
                    </a:p>
                  </a:txBody>
                  <a:tcPr marL="9525" marR="9525" marT="9525" marB="0" anchor="ctr">
                    <a:lnL>
                      <a:noFill/>
                    </a:lnL>
                    <a:lnR w="12700" cap="flat" cmpd="sng" algn="ctr">
                      <a:solidFill>
                        <a:srgbClr val="6D40A7"/>
                      </a:solidFill>
                      <a:prstDash val="solid"/>
                      <a:round/>
                      <a:headEnd type="none" w="med" len="med"/>
                      <a:tailEnd type="none" w="med" len="med"/>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700" b="1">
                          <a:latin typeface="Arial"/>
                          <a:cs typeface="Arial"/>
                        </a:rPr>
                        <a:t>R</a:t>
                      </a: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700" b="1">
                        <a:latin typeface="Arial" panose="020B0604020202020204" pitchFamily="34" charset="0"/>
                        <a:cs typeface="Arial" panose="020B0604020202020204" pitchFamily="34" charset="0"/>
                      </a:endParaRPr>
                    </a:p>
                  </a:txBody>
                  <a:tcPr marL="37192" marR="37192" marT="37192" marB="37192" anchor="ctr">
                    <a:lnL w="12700" cap="flat" cmpd="sng" algn="ctr">
                      <a:solidFill>
                        <a:srgbClr val="6D40A7"/>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DCD1DE"/>
                    </a:solidFill>
                  </a:tcPr>
                </a:tc>
                <a:extLst>
                  <a:ext uri="{0D108BD9-81ED-4DB2-BD59-A6C34878D82A}">
                    <a16:rowId xmlns:a16="http://schemas.microsoft.com/office/drawing/2014/main" val="2714692966"/>
                  </a:ext>
                </a:extLst>
              </a:tr>
            </a:tbl>
          </a:graphicData>
        </a:graphic>
      </p:graphicFrame>
      <p:sp>
        <p:nvSpPr>
          <p:cNvPr id="3" name="Title 1">
            <a:extLst>
              <a:ext uri="{FF2B5EF4-FFF2-40B4-BE49-F238E27FC236}">
                <a16:creationId xmlns:a16="http://schemas.microsoft.com/office/drawing/2014/main" id="{3F460F59-249B-84BE-3EED-32B91ED648EA}"/>
              </a:ext>
            </a:extLst>
          </p:cNvPr>
          <p:cNvSpPr txBox="1">
            <a:spLocks/>
          </p:cNvSpPr>
          <p:nvPr/>
        </p:nvSpPr>
        <p:spPr>
          <a:xfrm>
            <a:off x="589629" y="571500"/>
            <a:ext cx="11012743"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it-IT" sz="2800" b="0" i="0"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Workstream Governance</a:t>
            </a:r>
            <a:r>
              <a:rPr kumimoji="0" lang="en-US" sz="2800" b="0" i="0"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 </a:t>
            </a:r>
            <a:r>
              <a:rPr kumimoji="0" lang="en-US" sz="28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rPr>
              <a:t>business roles &amp; responsibilities</a:t>
            </a:r>
          </a:p>
        </p:txBody>
      </p:sp>
    </p:spTree>
    <p:extLst>
      <p:ext uri="{BB962C8B-B14F-4D97-AF65-F5344CB8AC3E}">
        <p14:creationId xmlns:p14="http://schemas.microsoft.com/office/powerpoint/2010/main" val="254235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05ABA84-670F-2E8E-1A74-C715CDEA0EDA}"/>
              </a:ext>
            </a:extLst>
          </p:cNvPr>
          <p:cNvGraphicFramePr>
            <a:graphicFrameLocks noGrp="1"/>
          </p:cNvGraphicFramePr>
          <p:nvPr>
            <p:extLst>
              <p:ext uri="{D42A27DB-BD31-4B8C-83A1-F6EECF244321}">
                <p14:modId xmlns:p14="http://schemas.microsoft.com/office/powerpoint/2010/main" val="2176601913"/>
              </p:ext>
            </p:extLst>
          </p:nvPr>
        </p:nvGraphicFramePr>
        <p:xfrm>
          <a:off x="335143" y="1124102"/>
          <a:ext cx="11267224" cy="4106890"/>
        </p:xfrm>
        <a:graphic>
          <a:graphicData uri="http://schemas.openxmlformats.org/drawingml/2006/table">
            <a:tbl>
              <a:tblPr firstRow="1"/>
              <a:tblGrid>
                <a:gridCol w="1299256">
                  <a:extLst>
                    <a:ext uri="{9D8B030D-6E8A-4147-A177-3AD203B41FA5}">
                      <a16:colId xmlns:a16="http://schemas.microsoft.com/office/drawing/2014/main" val="460404308"/>
                    </a:ext>
                  </a:extLst>
                </a:gridCol>
                <a:gridCol w="830664">
                  <a:extLst>
                    <a:ext uri="{9D8B030D-6E8A-4147-A177-3AD203B41FA5}">
                      <a16:colId xmlns:a16="http://schemas.microsoft.com/office/drawing/2014/main" val="322319124"/>
                    </a:ext>
                  </a:extLst>
                </a:gridCol>
                <a:gridCol w="221012">
                  <a:extLst>
                    <a:ext uri="{9D8B030D-6E8A-4147-A177-3AD203B41FA5}">
                      <a16:colId xmlns:a16="http://schemas.microsoft.com/office/drawing/2014/main" val="64176538"/>
                    </a:ext>
                  </a:extLst>
                </a:gridCol>
                <a:gridCol w="609652">
                  <a:extLst>
                    <a:ext uri="{9D8B030D-6E8A-4147-A177-3AD203B41FA5}">
                      <a16:colId xmlns:a16="http://schemas.microsoft.com/office/drawing/2014/main" val="3102320264"/>
                    </a:ext>
                  </a:extLst>
                </a:gridCol>
                <a:gridCol w="830664">
                  <a:extLst>
                    <a:ext uri="{9D8B030D-6E8A-4147-A177-3AD203B41FA5}">
                      <a16:colId xmlns:a16="http://schemas.microsoft.com/office/drawing/2014/main" val="3263265228"/>
                    </a:ext>
                  </a:extLst>
                </a:gridCol>
                <a:gridCol w="830664">
                  <a:extLst>
                    <a:ext uri="{9D8B030D-6E8A-4147-A177-3AD203B41FA5}">
                      <a16:colId xmlns:a16="http://schemas.microsoft.com/office/drawing/2014/main" val="1343696364"/>
                    </a:ext>
                  </a:extLst>
                </a:gridCol>
                <a:gridCol w="830664">
                  <a:extLst>
                    <a:ext uri="{9D8B030D-6E8A-4147-A177-3AD203B41FA5}">
                      <a16:colId xmlns:a16="http://schemas.microsoft.com/office/drawing/2014/main" val="2459827922"/>
                    </a:ext>
                  </a:extLst>
                </a:gridCol>
                <a:gridCol w="830664">
                  <a:extLst>
                    <a:ext uri="{9D8B030D-6E8A-4147-A177-3AD203B41FA5}">
                      <a16:colId xmlns:a16="http://schemas.microsoft.com/office/drawing/2014/main" val="2234502750"/>
                    </a:ext>
                  </a:extLst>
                </a:gridCol>
                <a:gridCol w="830664">
                  <a:extLst>
                    <a:ext uri="{9D8B030D-6E8A-4147-A177-3AD203B41FA5}">
                      <a16:colId xmlns:a16="http://schemas.microsoft.com/office/drawing/2014/main" val="2975309110"/>
                    </a:ext>
                  </a:extLst>
                </a:gridCol>
                <a:gridCol w="830664">
                  <a:extLst>
                    <a:ext uri="{9D8B030D-6E8A-4147-A177-3AD203B41FA5}">
                      <a16:colId xmlns:a16="http://schemas.microsoft.com/office/drawing/2014/main" val="4094307801"/>
                    </a:ext>
                  </a:extLst>
                </a:gridCol>
                <a:gridCol w="830664">
                  <a:extLst>
                    <a:ext uri="{9D8B030D-6E8A-4147-A177-3AD203B41FA5}">
                      <a16:colId xmlns:a16="http://schemas.microsoft.com/office/drawing/2014/main" val="366375279"/>
                    </a:ext>
                  </a:extLst>
                </a:gridCol>
                <a:gridCol w="830664">
                  <a:extLst>
                    <a:ext uri="{9D8B030D-6E8A-4147-A177-3AD203B41FA5}">
                      <a16:colId xmlns:a16="http://schemas.microsoft.com/office/drawing/2014/main" val="2586741729"/>
                    </a:ext>
                  </a:extLst>
                </a:gridCol>
                <a:gridCol w="830664">
                  <a:extLst>
                    <a:ext uri="{9D8B030D-6E8A-4147-A177-3AD203B41FA5}">
                      <a16:colId xmlns:a16="http://schemas.microsoft.com/office/drawing/2014/main" val="3356504669"/>
                    </a:ext>
                  </a:extLst>
                </a:gridCol>
                <a:gridCol w="830664">
                  <a:extLst>
                    <a:ext uri="{9D8B030D-6E8A-4147-A177-3AD203B41FA5}">
                      <a16:colId xmlns:a16="http://schemas.microsoft.com/office/drawing/2014/main" val="2175980354"/>
                    </a:ext>
                  </a:extLst>
                </a:gridCol>
              </a:tblGrid>
              <a:tr h="53868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900" b="1">
                          <a:latin typeface="Arial" panose="020B0604020202020204" pitchFamily="34" charset="0"/>
                          <a:cs typeface="Arial" panose="020B0604020202020204" pitchFamily="34" charset="0"/>
                        </a:rPr>
                        <a:t>Task</a:t>
                      </a:r>
                    </a:p>
                  </a:txBody>
                  <a:tcPr marL="74385" marR="74385" marT="37192" marB="37192"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rtl="0">
                        <a:lnSpc>
                          <a:spcPct val="100000"/>
                        </a:lnSpc>
                        <a:spcBef>
                          <a:spcPts val="0"/>
                        </a:spcBef>
                        <a:spcAft>
                          <a:spcPts val="0"/>
                        </a:spcAft>
                        <a:buClrTx/>
                        <a:buSzTx/>
                        <a:buFontTx/>
                        <a:buNone/>
                      </a:pPr>
                      <a:r>
                        <a:rPr lang="en-US" sz="900" b="1" kern="1200">
                          <a:solidFill>
                            <a:schemeClr val="lt1"/>
                          </a:solidFill>
                          <a:latin typeface="Arial"/>
                          <a:ea typeface="+mn-ea"/>
                          <a:cs typeface="Arial"/>
                        </a:rPr>
                        <a:t>Workstream Project Director</a:t>
                      </a:r>
                      <a:endParaRPr lang="en-US" sz="900"/>
                    </a:p>
                  </a:txBody>
                  <a:tcPr marL="74385" marR="74385" marT="37191" marB="37191"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Global Head of LHH IT Strategic Projects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5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Project Manager</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Business Partner</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Enterprise/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Tech. Architect</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Application Architect</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Product Owner Lead</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r>
                        <a:rPr lang="en-US" sz="900" b="1" kern="1200">
                          <a:solidFill>
                            <a:schemeClr val="lt1"/>
                          </a:solidFill>
                          <a:latin typeface="Arial"/>
                          <a:ea typeface="+mn-ea"/>
                          <a:cs typeface="Arial"/>
                        </a:rPr>
                        <a:t>Product Owner</a:t>
                      </a:r>
                    </a:p>
                  </a:txBody>
                  <a:tcPr marL="74385" marR="74385" marT="37191" marB="37191" anchor="ctr">
                    <a:lnL w="12700">
                      <a:solidFill>
                        <a:srgbClr val="FFFFFF"/>
                      </a:solidFill>
                    </a:lnL>
                    <a:lnR w="12700">
                      <a:solidFill>
                        <a:srgbClr val="FFFFFF"/>
                      </a:solidFill>
                    </a:lnR>
                    <a:lnT w="12700">
                      <a:solidFill>
                        <a:srgbClr val="FFFFFF"/>
                      </a:solidFill>
                    </a:lnT>
                    <a:lnB w="12700">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r>
                        <a:rPr lang="en-US" sz="900" b="1" kern="1200">
                          <a:solidFill>
                            <a:schemeClr val="lt1"/>
                          </a:solidFill>
                          <a:latin typeface="Arial"/>
                          <a:ea typeface="+mn-ea"/>
                          <a:cs typeface="Arial"/>
                        </a:rPr>
                        <a:t>Business Analyst</a:t>
                      </a:r>
                    </a:p>
                  </a:txBody>
                  <a:tcPr marL="74385" marR="74385" marT="37191" marB="37191"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r>
                        <a:rPr lang="en-US" sz="900" b="1" kern="1200">
                          <a:solidFill>
                            <a:schemeClr val="lt1"/>
                          </a:solidFill>
                          <a:latin typeface="Arial"/>
                          <a:ea typeface="+mn-ea"/>
                          <a:cs typeface="Arial"/>
                        </a:rPr>
                        <a:t>Release Manager</a:t>
                      </a:r>
                    </a:p>
                  </a:txBody>
                  <a:tcPr marL="74385" marR="74385" marT="37191" marB="37191"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r>
                        <a:rPr lang="en-US" sz="900" b="1" kern="1200">
                          <a:solidFill>
                            <a:schemeClr val="lt1"/>
                          </a:solidFill>
                          <a:latin typeface="Arial"/>
                          <a:ea typeface="+mn-ea"/>
                          <a:cs typeface="Arial"/>
                        </a:rPr>
                        <a:t>QA Lead</a:t>
                      </a:r>
                    </a:p>
                  </a:txBody>
                  <a:tcPr marL="74385" marR="74385" marT="37191" marB="37191" anchor="ctr">
                    <a:lnL w="12700">
                      <a:solidFill>
                        <a:srgbClr val="FFFFFF"/>
                      </a:solidFill>
                    </a:lnL>
                    <a:lnR w="12700">
                      <a:solidFill>
                        <a:srgbClr val="FFFFFF"/>
                      </a:solidFill>
                    </a:lnR>
                    <a:lnT w="12700">
                      <a:solidFill>
                        <a:srgbClr val="FFFFFF"/>
                      </a:solidFill>
                    </a:lnT>
                    <a:lnB w="12700">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Executive Sponsor</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6D40A7"/>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0000"/>
                  </a:ext>
                </a:extLst>
              </a:tr>
              <a:tr h="228600">
                <a:tc gridSpan="14">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a:buNone/>
                        <a:tabLst/>
                        <a:defRPr/>
                      </a:pPr>
                      <a:r>
                        <a:rPr lang="en-US" sz="900" b="1" kern="1200">
                          <a:solidFill>
                            <a:schemeClr val="dk1"/>
                          </a:solidFill>
                          <a:latin typeface="Arial"/>
                          <a:ea typeface="+mn-ea"/>
                          <a:cs typeface="Arial"/>
                        </a:rPr>
                        <a:t>RACI</a:t>
                      </a:r>
                      <a:endParaRPr lang="en-US"/>
                    </a:p>
                  </a:txBody>
                  <a:tcPr marL="9525" marR="9525" marT="9525" marB="0" anchor="ctr">
                    <a:lnL w="12700" cmpd="sng">
                      <a:solidFill>
                        <a:srgbClr val="6D40A7"/>
                      </a:solidFill>
                    </a:lnL>
                    <a:lnR w="12700" cmpd="sng">
                      <a:solidFill>
                        <a:srgbClr val="6D40A7"/>
                      </a:solid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E8E0F1"/>
                    </a:solidFill>
                  </a:tcPr>
                </a:tc>
                <a:tc hMerge="1">
                  <a:txBody>
                    <a:bodyPr/>
                    <a:lstStyle/>
                    <a:p>
                      <a:pPr marL="0" lvl="0" algn="ctr" defTabSz="914400" rtl="0">
                        <a:buNone/>
                        <a:tabLst/>
                        <a:defRPr/>
                      </a:pPr>
                      <a:r>
                        <a:rPr lang="en-US" sz="900" b="1" kern="1200">
                          <a:solidFill>
                            <a:schemeClr val="dk1"/>
                          </a:solidFill>
                          <a:latin typeface="Arial"/>
                          <a:ea typeface="+mn-ea"/>
                          <a:cs typeface="Arial"/>
                        </a:rPr>
                        <a:t>RACI</a:t>
                      </a:r>
                      <a:endParaRPr lang="en-US"/>
                    </a:p>
                  </a:txBody>
                  <a:tcPr marL="9524" marR="9524" marT="9524" marB="0" anchor="ctr">
                    <a:lnT w="12700" cap="flat" cmpd="sng" algn="ctr">
                      <a:solidFill>
                        <a:schemeClr val="bg1"/>
                      </a:solidFill>
                      <a:prstDash val="solid"/>
                      <a:round/>
                      <a:headEnd type="none" w="med" len="med"/>
                      <a:tailEnd type="none" w="med" len="med"/>
                    </a:lnT>
                    <a:solidFill>
                      <a:srgbClr val="E8E0F1"/>
                    </a:solidFill>
                  </a:tcPr>
                </a:tc>
                <a:tc hMerge="1">
                  <a:txBody>
                    <a:bodyPr/>
                    <a:lstStyle/>
                    <a:p>
                      <a:endParaRPr lang="en-US"/>
                    </a:p>
                  </a:txBody>
                  <a:tcPr marL="0" marR="0" marT="0" marB="0" horzOverflow="overflow">
                    <a:lnT w="12700" cap="flat" cmpd="sng" algn="ctr">
                      <a:solidFill>
                        <a:schemeClr val="bg1"/>
                      </a:solidFill>
                      <a:prstDash val="solid"/>
                      <a:round/>
                      <a:headEnd type="none" w="med" len="med"/>
                      <a:tailEnd type="none" w="med" len="med"/>
                    </a:lnT>
                  </a:tcPr>
                </a:tc>
                <a:tc hMerge="1">
                  <a:txBody>
                    <a:bodyPr/>
                    <a:lstStyle/>
                    <a:p>
                      <a:endParaRPr lang="en-US"/>
                    </a:p>
                  </a:txBody>
                  <a:tcPr>
                    <a:lnT w="12700" cap="flat" cmpd="sng" algn="ctr">
                      <a:solidFill>
                        <a:schemeClr val="bg1"/>
                      </a:solidFill>
                      <a:prstDash val="solid"/>
                      <a:round/>
                      <a:headEnd type="none" w="med" len="med"/>
                      <a:tailEnd type="none" w="med" len="med"/>
                    </a:lnT>
                  </a:tcPr>
                </a:tc>
                <a:tc hMerge="1">
                  <a:txBody>
                    <a:bodyPr/>
                    <a:lstStyle/>
                    <a:p>
                      <a:pPr algn="l" fontAlgn="b"/>
                      <a:endParaRPr lang="en-US" sz="900" b="0" i="0" u="none" strike="noStrike">
                        <a:solidFill>
                          <a:srgbClr val="000000"/>
                        </a:solidFill>
                        <a:effectLst/>
                        <a:latin typeface="Arial"/>
                        <a:cs typeface="Arial"/>
                      </a:endParaRPr>
                    </a:p>
                  </a:txBody>
                  <a:tcPr marL="9525" marR="9525" marT="9525" marB="0" anchor="ctr">
                    <a:lnT w="12700" cap="flat" cmpd="sng" algn="ctr">
                      <a:solidFill>
                        <a:schemeClr val="bg1"/>
                      </a:solidFill>
                      <a:prstDash val="solid"/>
                      <a:round/>
                      <a:headEnd type="none" w="med" len="med"/>
                      <a:tailEnd type="none" w="med" len="med"/>
                    </a:lnT>
                  </a:tcPr>
                </a:tc>
                <a:tc hMerge="1">
                  <a:txBody>
                    <a:bodyPr/>
                    <a:lstStyle/>
                    <a:p>
                      <a:pPr algn="l" fontAlgn="b"/>
                      <a:endParaRPr lang="en-US" sz="900" b="0" i="0" u="none" strike="noStrike">
                        <a:solidFill>
                          <a:srgbClr val="000000"/>
                        </a:solidFill>
                        <a:effectLst/>
                        <a:latin typeface="Arial"/>
                        <a:cs typeface="Arial"/>
                      </a:endParaRPr>
                    </a:p>
                  </a:txBody>
                  <a:tcPr marL="9525" marR="9525" marT="9525" marB="0" anchor="ctr">
                    <a:lnT w="12700" cap="flat" cmpd="sng" algn="ctr">
                      <a:solidFill>
                        <a:schemeClr val="bg1"/>
                      </a:solidFill>
                      <a:prstDash val="solid"/>
                      <a:round/>
                      <a:headEnd type="none" w="med" len="med"/>
                      <a:tailEnd type="none" w="med" len="med"/>
                    </a:lnT>
                  </a:tcPr>
                </a:tc>
                <a:tc hMerge="1">
                  <a:txBody>
                    <a:bodyPr/>
                    <a:lstStyle/>
                    <a:p>
                      <a:pPr algn="l" fontAlgn="b"/>
                      <a:endParaRPr lang="en-US" sz="900" b="0" i="0" u="none" strike="noStrike">
                        <a:solidFill>
                          <a:srgbClr val="000000"/>
                        </a:solidFill>
                        <a:effectLst/>
                        <a:latin typeface="Arial"/>
                        <a:cs typeface="Arial"/>
                      </a:endParaRPr>
                    </a:p>
                  </a:txBody>
                  <a:tcPr marL="9525" marR="9525" marT="9525" marB="0" anchor="ctr">
                    <a:lnT w="12700" cap="flat" cmpd="sng" algn="ctr">
                      <a:solidFill>
                        <a:schemeClr val="bg1"/>
                      </a:solidFill>
                      <a:prstDash val="solid"/>
                      <a:round/>
                      <a:headEnd type="none" w="med" len="med"/>
                      <a:tailEnd type="none" w="med" len="med"/>
                    </a:lnT>
                  </a:tcPr>
                </a:tc>
                <a:tc hMerge="1">
                  <a:txBody>
                    <a:bodyPr/>
                    <a:lstStyle/>
                    <a:p>
                      <a:endParaRPr lang="en-US"/>
                    </a:p>
                  </a:txBody>
                  <a:tcPr/>
                </a:tc>
                <a:tc hMerge="1">
                  <a:txBody>
                    <a:bodyPr/>
                    <a:lstStyle/>
                    <a:p>
                      <a:pPr algn="l" fontAlgn="b"/>
                      <a:endParaRPr lang="en-US" sz="900" b="0" i="0" u="none" strike="noStrike">
                        <a:solidFill>
                          <a:srgbClr val="000000"/>
                        </a:solidFill>
                        <a:effectLst/>
                        <a:latin typeface="Arial"/>
                        <a:cs typeface="Arial"/>
                      </a:endParaRPr>
                    </a:p>
                  </a:txBody>
                  <a:tcPr marL="9525" marR="9525" marT="9525" marB="0" anchor="ctr">
                    <a:lnT w="12700" cap="flat" cmpd="sng" algn="ctr">
                      <a:solidFill>
                        <a:schemeClr val="bg1"/>
                      </a:solidFill>
                      <a:prstDash val="solid"/>
                      <a:round/>
                      <a:headEnd type="none" w="med" len="med"/>
                      <a:tailEnd type="none" w="med" len="med"/>
                    </a:lnT>
                  </a:tcPr>
                </a:tc>
                <a:tc hMerge="1">
                  <a:txBody>
                    <a:bodyPr/>
                    <a:lstStyle/>
                    <a:p>
                      <a:pPr marL="0" lvl="0" algn="ctr" defTabSz="914400">
                        <a:buNone/>
                      </a:pPr>
                      <a:endParaRPr lang="en-US" sz="900" b="1" kern="1200">
                        <a:solidFill>
                          <a:schemeClr val="dk1"/>
                        </a:solidFill>
                        <a:latin typeface="Arial"/>
                        <a:ea typeface="+mn-ea"/>
                        <a:cs typeface="Arial"/>
                      </a:endParaRPr>
                    </a:p>
                  </a:txBody>
                  <a:tcPr marL="9524" marR="9524" marT="9524" marB="0" anchor="ctr">
                    <a:lnT w="12700">
                      <a:solidFill>
                        <a:schemeClr val="bg1"/>
                      </a:solidFill>
                    </a:lnT>
                    <a:solidFill>
                      <a:srgbClr val="E8E0F1"/>
                    </a:solidFill>
                  </a:tcPr>
                </a:tc>
                <a:tc hMerge="1">
                  <a:txBody>
                    <a:bodyPr/>
                    <a:lstStyle/>
                    <a:p>
                      <a:pPr marL="0" lvl="0" algn="ctr" defTabSz="914400">
                        <a:buNone/>
                      </a:pPr>
                      <a:endParaRPr lang="en-US" sz="900" b="1" kern="1200">
                        <a:solidFill>
                          <a:schemeClr val="dk1"/>
                        </a:solidFill>
                        <a:latin typeface="Arial"/>
                        <a:ea typeface="+mn-ea"/>
                        <a:cs typeface="Arial"/>
                      </a:endParaRPr>
                    </a:p>
                  </a:txBody>
                  <a:tcPr marL="9524" marR="9524" marT="9524" marB="0" anchor="ctr">
                    <a:lnT w="12700" cap="flat" cmpd="sng" algn="ctr">
                      <a:solidFill>
                        <a:schemeClr val="bg1"/>
                      </a:solidFill>
                      <a:prstDash val="solid"/>
                      <a:round/>
                      <a:headEnd type="none" w="med" len="med"/>
                      <a:tailEnd type="none" w="med" len="med"/>
                    </a:lnT>
                    <a:solidFill>
                      <a:srgbClr val="E8E0F1"/>
                    </a:solidFill>
                  </a:tcPr>
                </a:tc>
                <a:tc hMerge="1">
                  <a:txBody>
                    <a:bodyPr/>
                    <a:lstStyle/>
                    <a:p>
                      <a:endParaRPr lang="en-US"/>
                    </a:p>
                  </a:txBody>
                  <a:tcPr/>
                </a:tc>
                <a:tc hMerge="1">
                  <a:txBody>
                    <a:bodyPr/>
                    <a:lstStyle/>
                    <a:p>
                      <a:pPr marL="0" lvl="0" algn="ctr" defTabSz="914400">
                        <a:buNone/>
                      </a:pPr>
                      <a:endParaRPr lang="en-US" sz="900" b="1" kern="1200">
                        <a:solidFill>
                          <a:schemeClr val="dk1"/>
                        </a:solidFill>
                        <a:latin typeface="Arial"/>
                        <a:ea typeface="+mn-ea"/>
                        <a:cs typeface="Arial"/>
                      </a:endParaRPr>
                    </a:p>
                  </a:txBody>
                  <a:tcPr marL="9524" marR="9524" marT="9524" marB="0" anchor="ctr">
                    <a:lnT w="12700">
                      <a:solidFill>
                        <a:schemeClr val="bg1"/>
                      </a:solidFill>
                    </a:lnT>
                    <a:solidFill>
                      <a:srgbClr val="E8E0F1"/>
                    </a:solidFill>
                  </a:tcPr>
                </a:tc>
                <a:tc hMerge="1">
                  <a:txBody>
                    <a:bodyPr/>
                    <a:lstStyle/>
                    <a:p>
                      <a:pPr marL="0" algn="ctr" defTabSz="914400" rtl="0" eaLnBrk="1" fontAlgn="b" latinLnBrk="0" hangingPunct="1"/>
                      <a:endParaRPr lang="en-US" sz="900" b="1" kern="1200">
                        <a:solidFill>
                          <a:schemeClr val="dk1"/>
                        </a:solidFill>
                        <a:latin typeface="Arial"/>
                        <a:ea typeface="+mn-ea"/>
                        <a:cs typeface="Arial"/>
                      </a:endParaRPr>
                    </a:p>
                  </a:txBody>
                  <a:tcPr marL="9525" marR="9525" marT="9525" marB="0" anchor="ctr">
                    <a:lnT w="12700" cap="flat" cmpd="sng" algn="ctr">
                      <a:solidFill>
                        <a:schemeClr val="bg1"/>
                      </a:solidFill>
                      <a:prstDash val="solid"/>
                      <a:round/>
                      <a:headEnd type="none" w="med" len="med"/>
                      <a:tailEnd type="none" w="med" len="med"/>
                    </a:lnT>
                    <a:solidFill>
                      <a:srgbClr val="E8E0F1"/>
                    </a:solidFill>
                  </a:tcPr>
                </a:tc>
                <a:extLst>
                  <a:ext uri="{0D108BD9-81ED-4DB2-BD59-A6C34878D82A}">
                    <a16:rowId xmlns:a16="http://schemas.microsoft.com/office/drawing/2014/main" val="10013"/>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Backlog Management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9461484"/>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Budget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defTabSz="914400">
                        <a:buNone/>
                        <a:tabLst/>
                        <a:defRPr/>
                      </a:pPr>
                      <a:r>
                        <a:rPr lang="en-US" sz="900" b="0" i="0" u="none" strike="noStrike">
                          <a:solidFill>
                            <a:srgbClr val="000000"/>
                          </a:solidFill>
                          <a:effectLst/>
                          <a:latin typeface="Arial"/>
                          <a:cs typeface="Arial"/>
                        </a:rPr>
                        <a:t>R</a:t>
                      </a:r>
                      <a:endParaRPr lang="en-US"/>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algn="ctr" fontAlgn="b"/>
                      <a:r>
                        <a:rPr lang="en-US" sz="900" b="0" i="0" u="none" strike="noStrike">
                          <a:solidFill>
                            <a:srgbClr val="000000"/>
                          </a:solidFill>
                          <a:effectLst/>
                          <a:latin typeface="Arial"/>
                          <a:cs typeface="Arial"/>
                        </a:rPr>
                        <a:t>A</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A</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34327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eaLnBrk="1" fontAlgn="auto"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Contract/SOW Process</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algn="ctr" fontAlgn="b"/>
                      <a:r>
                        <a:rPr lang="en-US" sz="900" b="0" i="0" u="none" strike="noStrike">
                          <a:solidFill>
                            <a:srgbClr val="000000"/>
                          </a:solidFill>
                          <a:effectLst/>
                          <a:latin typeface="Arial"/>
                          <a:cs typeface="Arial"/>
                        </a:rPr>
                        <a:t>R</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a:solidFill>
                            <a:srgbClr val="000000"/>
                          </a:solidFill>
                          <a:effectLst/>
                          <a:latin typeface="Arial"/>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US" sz="900" b="0" i="0" u="none" strike="noStrike">
                          <a:solidFill>
                            <a:srgbClr val="000000"/>
                          </a:solidFill>
                          <a:effectLst/>
                          <a:latin typeface="Arial"/>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18602498"/>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Factory Process*</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46588279"/>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Product Viability</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9"/>
                  </a:ext>
                </a:extLst>
              </a:tr>
              <a:tr h="2161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Release Planning &amp; Tracking</a:t>
                      </a:r>
                      <a:endParaRPr lang="en-US"/>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1"/>
                  </a:ext>
                </a:extLst>
              </a:tr>
              <a:tr h="23584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Risk Management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Scope Management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3"/>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Stakeholder Management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4"/>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Vendor Project Resources</a:t>
                      </a:r>
                      <a:endParaRPr lang="en-US"/>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5"/>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Vendor Enterprise Resources</a:t>
                      </a:r>
                      <a:endParaRPr lang="en-US"/>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6"/>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Workstream Communication</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8703550"/>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Program Roadmap</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pPr>
                      <a:endParaRPr lang="en-US" sz="900" b="0" i="0" u="none" strike="noStrike" kern="1200">
                        <a:solidFill>
                          <a:srgbClr val="000000"/>
                        </a:solidFill>
                        <a:effectLst/>
                        <a:latin typeface="Arial"/>
                        <a:ea typeface="+mn-ea"/>
                        <a:cs typeface="Arial"/>
                      </a:endParaRPr>
                    </a:p>
                  </a:txBody>
                  <a:tcPr marL="9525" marR="9525" marT="9525" marB="0" anchor="ct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w="12700" cmpd="sng">
                      <a:solidFill>
                        <a:srgbClr val="6D40A7"/>
                      </a:solid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04863960"/>
                  </a:ext>
                </a:extLst>
              </a:tr>
            </a:tbl>
          </a:graphicData>
        </a:graphic>
      </p:graphicFrame>
      <p:sp>
        <p:nvSpPr>
          <p:cNvPr id="5" name="Title 1">
            <a:extLst>
              <a:ext uri="{FF2B5EF4-FFF2-40B4-BE49-F238E27FC236}">
                <a16:creationId xmlns:a16="http://schemas.microsoft.com/office/drawing/2014/main" id="{4216BFD9-4C32-BAD6-5AAC-4453CC58E583}"/>
              </a:ext>
            </a:extLst>
          </p:cNvPr>
          <p:cNvSpPr txBox="1">
            <a:spLocks/>
          </p:cNvSpPr>
          <p:nvPr/>
        </p:nvSpPr>
        <p:spPr>
          <a:xfrm>
            <a:off x="589629" y="571500"/>
            <a:ext cx="11012743"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it-IT">
                <a:latin typeface="Georgia"/>
                <a:ea typeface="Noto Sans"/>
                <a:cs typeface="Arial"/>
              </a:rPr>
              <a:t>CT&amp;M Dev Workstream Governance</a:t>
            </a:r>
            <a:r>
              <a:rPr lang="en-US">
                <a:latin typeface="Georgia"/>
                <a:ea typeface="Noto Sans"/>
                <a:cs typeface="Arial"/>
              </a:rPr>
              <a:t>: </a:t>
            </a:r>
            <a:r>
              <a:rPr lang="en-US" i="1">
                <a:latin typeface="Georgia"/>
                <a:ea typeface="Noto Sans"/>
                <a:cs typeface="Arial"/>
              </a:rPr>
              <a:t>RACI for key tasks</a:t>
            </a:r>
          </a:p>
        </p:txBody>
      </p:sp>
      <p:sp>
        <p:nvSpPr>
          <p:cNvPr id="6" name="TextBox 5">
            <a:extLst>
              <a:ext uri="{FF2B5EF4-FFF2-40B4-BE49-F238E27FC236}">
                <a16:creationId xmlns:a16="http://schemas.microsoft.com/office/drawing/2014/main" id="{F392DBC0-DAB3-4AC4-9C64-8D92A966290F}"/>
              </a:ext>
            </a:extLst>
          </p:cNvPr>
          <p:cNvSpPr txBox="1"/>
          <p:nvPr/>
        </p:nvSpPr>
        <p:spPr>
          <a:xfrm>
            <a:off x="9858225" y="6392333"/>
            <a:ext cx="1744134" cy="2308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rPr>
              <a:t>*Including Demand Management</a:t>
            </a:r>
          </a:p>
        </p:txBody>
      </p:sp>
    </p:spTree>
    <p:extLst>
      <p:ext uri="{BB962C8B-B14F-4D97-AF65-F5344CB8AC3E}">
        <p14:creationId xmlns:p14="http://schemas.microsoft.com/office/powerpoint/2010/main" val="125338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05ABA84-670F-2E8E-1A74-C715CDEA0EDA}"/>
              </a:ext>
            </a:extLst>
          </p:cNvPr>
          <p:cNvGraphicFramePr>
            <a:graphicFrameLocks noGrp="1"/>
          </p:cNvGraphicFramePr>
          <p:nvPr/>
        </p:nvGraphicFramePr>
        <p:xfrm>
          <a:off x="335142" y="1124102"/>
          <a:ext cx="10776598" cy="6051109"/>
        </p:xfrm>
        <a:graphic>
          <a:graphicData uri="http://schemas.openxmlformats.org/drawingml/2006/table">
            <a:tbl>
              <a:tblPr firstRow="1"/>
              <a:tblGrid>
                <a:gridCol w="1017614">
                  <a:extLst>
                    <a:ext uri="{9D8B030D-6E8A-4147-A177-3AD203B41FA5}">
                      <a16:colId xmlns:a16="http://schemas.microsoft.com/office/drawing/2014/main" val="460404308"/>
                    </a:ext>
                  </a:extLst>
                </a:gridCol>
                <a:gridCol w="650599">
                  <a:extLst>
                    <a:ext uri="{9D8B030D-6E8A-4147-A177-3AD203B41FA5}">
                      <a16:colId xmlns:a16="http://schemas.microsoft.com/office/drawing/2014/main" val="322319124"/>
                    </a:ext>
                  </a:extLst>
                </a:gridCol>
                <a:gridCol w="666808">
                  <a:extLst>
                    <a:ext uri="{9D8B030D-6E8A-4147-A177-3AD203B41FA5}">
                      <a16:colId xmlns:a16="http://schemas.microsoft.com/office/drawing/2014/main" val="64176538"/>
                    </a:ext>
                  </a:extLst>
                </a:gridCol>
                <a:gridCol w="634389">
                  <a:extLst>
                    <a:ext uri="{9D8B030D-6E8A-4147-A177-3AD203B41FA5}">
                      <a16:colId xmlns:a16="http://schemas.microsoft.com/office/drawing/2014/main" val="3263265228"/>
                    </a:ext>
                  </a:extLst>
                </a:gridCol>
                <a:gridCol w="650599">
                  <a:extLst>
                    <a:ext uri="{9D8B030D-6E8A-4147-A177-3AD203B41FA5}">
                      <a16:colId xmlns:a16="http://schemas.microsoft.com/office/drawing/2014/main" val="1343696364"/>
                    </a:ext>
                  </a:extLst>
                </a:gridCol>
                <a:gridCol w="650599">
                  <a:extLst>
                    <a:ext uri="{9D8B030D-6E8A-4147-A177-3AD203B41FA5}">
                      <a16:colId xmlns:a16="http://schemas.microsoft.com/office/drawing/2014/main" val="2459827922"/>
                    </a:ext>
                  </a:extLst>
                </a:gridCol>
                <a:gridCol w="650599">
                  <a:extLst>
                    <a:ext uri="{9D8B030D-6E8A-4147-A177-3AD203B41FA5}">
                      <a16:colId xmlns:a16="http://schemas.microsoft.com/office/drawing/2014/main" val="2234502750"/>
                    </a:ext>
                  </a:extLst>
                </a:gridCol>
                <a:gridCol w="650599">
                  <a:extLst>
                    <a:ext uri="{9D8B030D-6E8A-4147-A177-3AD203B41FA5}">
                      <a16:colId xmlns:a16="http://schemas.microsoft.com/office/drawing/2014/main" val="1952552702"/>
                    </a:ext>
                  </a:extLst>
                </a:gridCol>
                <a:gridCol w="650599">
                  <a:extLst>
                    <a:ext uri="{9D8B030D-6E8A-4147-A177-3AD203B41FA5}">
                      <a16:colId xmlns:a16="http://schemas.microsoft.com/office/drawing/2014/main" val="2946323304"/>
                    </a:ext>
                  </a:extLst>
                </a:gridCol>
                <a:gridCol w="650599">
                  <a:extLst>
                    <a:ext uri="{9D8B030D-6E8A-4147-A177-3AD203B41FA5}">
                      <a16:colId xmlns:a16="http://schemas.microsoft.com/office/drawing/2014/main" val="2975309110"/>
                    </a:ext>
                  </a:extLst>
                </a:gridCol>
                <a:gridCol w="650599">
                  <a:extLst>
                    <a:ext uri="{9D8B030D-6E8A-4147-A177-3AD203B41FA5}">
                      <a16:colId xmlns:a16="http://schemas.microsoft.com/office/drawing/2014/main" val="4094307801"/>
                    </a:ext>
                  </a:extLst>
                </a:gridCol>
                <a:gridCol w="650599">
                  <a:extLst>
                    <a:ext uri="{9D8B030D-6E8A-4147-A177-3AD203B41FA5}">
                      <a16:colId xmlns:a16="http://schemas.microsoft.com/office/drawing/2014/main" val="366375279"/>
                    </a:ext>
                  </a:extLst>
                </a:gridCol>
                <a:gridCol w="650599">
                  <a:extLst>
                    <a:ext uri="{9D8B030D-6E8A-4147-A177-3AD203B41FA5}">
                      <a16:colId xmlns:a16="http://schemas.microsoft.com/office/drawing/2014/main" val="4267336223"/>
                    </a:ext>
                  </a:extLst>
                </a:gridCol>
                <a:gridCol w="650599">
                  <a:extLst>
                    <a:ext uri="{9D8B030D-6E8A-4147-A177-3AD203B41FA5}">
                      <a16:colId xmlns:a16="http://schemas.microsoft.com/office/drawing/2014/main" val="1629202840"/>
                    </a:ext>
                  </a:extLst>
                </a:gridCol>
                <a:gridCol w="650599">
                  <a:extLst>
                    <a:ext uri="{9D8B030D-6E8A-4147-A177-3AD203B41FA5}">
                      <a16:colId xmlns:a16="http://schemas.microsoft.com/office/drawing/2014/main" val="2638055974"/>
                    </a:ext>
                  </a:extLst>
                </a:gridCol>
                <a:gridCol w="650599">
                  <a:extLst>
                    <a:ext uri="{9D8B030D-6E8A-4147-A177-3AD203B41FA5}">
                      <a16:colId xmlns:a16="http://schemas.microsoft.com/office/drawing/2014/main" val="192047195"/>
                    </a:ext>
                  </a:extLst>
                </a:gridCol>
              </a:tblGrid>
              <a:tr h="34071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900" b="1">
                        <a:latin typeface="Arial" panose="020B0604020202020204" pitchFamily="34" charset="0"/>
                        <a:cs typeface="Arial" panose="020B0604020202020204" pitchFamily="34" charset="0"/>
                      </a:endParaRPr>
                    </a:p>
                  </a:txBody>
                  <a:tcPr marL="74385" marR="74385" marT="37192" marB="37192"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rtl="0">
                        <a:lnSpc>
                          <a:spcPct val="100000"/>
                        </a:lnSpc>
                        <a:spcBef>
                          <a:spcPts val="0"/>
                        </a:spcBef>
                        <a:spcAft>
                          <a:spcPts val="0"/>
                        </a:spcAft>
                        <a:buClrTx/>
                        <a:buSzTx/>
                        <a:buFontTx/>
                        <a:buNone/>
                      </a:pPr>
                      <a:r>
                        <a:rPr lang="en-US" sz="900" b="1" kern="1200">
                          <a:solidFill>
                            <a:schemeClr val="lt1"/>
                          </a:solidFill>
                          <a:latin typeface="Arial" panose="020B0604020202020204" pitchFamily="34" charset="0"/>
                          <a:ea typeface="+mn-ea"/>
                          <a:cs typeface="Arial" panose="020B0604020202020204" pitchFamily="34" charset="0"/>
                        </a:rPr>
                        <a:t>Proposal</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9">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Ideation</a:t>
                      </a:r>
                    </a:p>
                  </a:txBody>
                  <a:tcPr marL="74385" marR="74385" marT="37192" marB="37192"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endParaRPr lang="en-US"/>
                    </a:p>
                  </a:txBody>
                  <a:tcPr/>
                </a:tc>
                <a:tc hMerge="1">
                  <a:txBody>
                    <a:bodyPr/>
                    <a:lstStyle/>
                    <a:p>
                      <a:endParaRPr lang="en-US"/>
                    </a:p>
                  </a:txBody>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endParaRPr lang="en-US" sz="900" b="1" kern="1200">
                        <a:solidFill>
                          <a:schemeClr val="lt1"/>
                        </a:solidFill>
                        <a:latin typeface="Arial"/>
                        <a:ea typeface="+mn-ea"/>
                        <a:cs typeface="Arial"/>
                      </a:endParaRPr>
                    </a:p>
                  </a:txBody>
                  <a:tcPr marL="74385" marR="74385" marT="37191" marB="37191" anchor="ctr">
                    <a:lnL w="12700">
                      <a:solidFill>
                        <a:srgbClr val="FFFFFF"/>
                      </a:solidFill>
                    </a:lnL>
                    <a:lnR w="12700">
                      <a:solidFill>
                        <a:srgbClr val="FFFFFF"/>
                      </a:solidFill>
                    </a:lnR>
                    <a:lnT w="12700">
                      <a:solidFill>
                        <a:srgbClr val="FFFFFF"/>
                      </a:solidFill>
                    </a:lnT>
                    <a:lnB w="12700">
                      <a:solidFill>
                        <a:srgbClr val="FFFFFF"/>
                      </a:solidFill>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endParaRPr lang="en-US" sz="900" b="1" kern="1200">
                        <a:solidFill>
                          <a:schemeClr val="lt1"/>
                        </a:solidFill>
                        <a:latin typeface="Arial"/>
                        <a:ea typeface="+mn-ea"/>
                        <a:cs typeface="Arial"/>
                      </a:endParaRPr>
                    </a:p>
                  </a:txBody>
                  <a:tcPr marL="74385" marR="74385" marT="37191" marB="37191"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3">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Discovery</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0000"/>
                  </a:ext>
                </a:extLst>
              </a:tr>
              <a:tr h="509762">
                <a:tc>
                  <a:txBody>
                    <a:bodyPr/>
                    <a:lstStyle/>
                    <a:p>
                      <a:pPr algn="ctr"/>
                      <a:endParaRPr lang="en-US" sz="900" b="1">
                        <a:latin typeface="Arial" panose="020B0604020202020204" pitchFamily="34" charset="0"/>
                        <a:cs typeface="Arial" panose="020B0604020202020204" pitchFamily="34" charset="0"/>
                      </a:endParaRPr>
                    </a:p>
                  </a:txBody>
                  <a:tcPr marL="74385" marR="74385" marT="37192" marB="37192"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rtl="0">
                        <a:lnSpc>
                          <a:spcPct val="100000"/>
                        </a:lnSpc>
                        <a:spcBef>
                          <a:spcPts val="0"/>
                        </a:spcBef>
                        <a:spcAft>
                          <a:spcPts val="0"/>
                        </a:spcAft>
                        <a:buClrTx/>
                        <a:buSzTx/>
                        <a:buFontTx/>
                        <a:buNone/>
                      </a:pPr>
                      <a:r>
                        <a:rPr lang="en-US" sz="900">
                          <a:solidFill>
                            <a:schemeClr val="bg1"/>
                          </a:solidFill>
                        </a:rPr>
                        <a:t>Meeting to Review and Approve Idea for Ideation</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Enter Idea into ADO</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Meeting to Prioritize Idea for Ideation &amp; Assign Product Manager</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700" kern="1200">
                          <a:solidFill>
                            <a:schemeClr val="bg1"/>
                          </a:solidFill>
                          <a:latin typeface="+mn-lt"/>
                          <a:ea typeface="+mn-ea"/>
                          <a:cs typeface="+mn-cs"/>
                        </a:rPr>
                        <a:t>(And Change State)</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Desired Functional Outcome</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Audience &amp; Market</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Business Benefit</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Rough Size to Determine whether to move forward to user flow, etc.</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Meeting to Determine whether to move </a:t>
                      </a:r>
                      <a:r>
                        <a:rPr lang="en-US" sz="900" kern="1200" err="1">
                          <a:solidFill>
                            <a:schemeClr val="bg1"/>
                          </a:solidFill>
                          <a:latin typeface="+mn-lt"/>
                          <a:ea typeface="+mn-ea"/>
                          <a:cs typeface="+mn-cs"/>
                        </a:rPr>
                        <a:t>foward</a:t>
                      </a:r>
                      <a:endParaRPr lang="en-US" sz="900" kern="1200">
                        <a:solidFill>
                          <a:schemeClr val="bg1"/>
                        </a:solidFill>
                        <a:latin typeface="+mn-lt"/>
                        <a:ea typeface="+mn-ea"/>
                        <a:cs typeface="+mn-cs"/>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Expected User Flow</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lvl="0" indent="0" algn="ctr">
                        <a:lnSpc>
                          <a:spcPct val="100000"/>
                        </a:lnSpc>
                        <a:spcBef>
                          <a:spcPts val="0"/>
                        </a:spcBef>
                        <a:spcAft>
                          <a:spcPts val="0"/>
                        </a:spcAft>
                        <a:buNone/>
                      </a:pPr>
                      <a:r>
                        <a:rPr lang="en-US" sz="900" kern="1200">
                          <a:solidFill>
                            <a:schemeClr val="bg1"/>
                          </a:solidFill>
                          <a:latin typeface="+mn-lt"/>
                          <a:ea typeface="+mn-ea"/>
                          <a:cs typeface="+mn-cs"/>
                        </a:rPr>
                        <a:t>Define Success Criteria</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Document Definitions in Idea </a:t>
                      </a:r>
                      <a:br>
                        <a:rPr lang="en-US" sz="900" kern="1200">
                          <a:solidFill>
                            <a:schemeClr val="bg1"/>
                          </a:solidFill>
                          <a:latin typeface="+mn-lt"/>
                          <a:ea typeface="+mn-ea"/>
                          <a:cs typeface="+mn-cs"/>
                        </a:rPr>
                      </a:br>
                      <a:r>
                        <a:rPr lang="en-US" sz="800" kern="1200">
                          <a:solidFill>
                            <a:schemeClr val="bg1"/>
                          </a:solidFill>
                          <a:latin typeface="+mn-lt"/>
                          <a:ea typeface="+mn-ea"/>
                          <a:cs typeface="+mn-cs"/>
                        </a:rPr>
                        <a:t>(And Change State When Complete)</a:t>
                      </a:r>
                    </a:p>
                    <a:p>
                      <a:pPr marL="0" lvl="0" indent="0" algn="ctr">
                        <a:lnSpc>
                          <a:spcPct val="100000"/>
                        </a:lnSpc>
                        <a:spcBef>
                          <a:spcPts val="0"/>
                        </a:spcBef>
                        <a:spcAft>
                          <a:spcPts val="0"/>
                        </a:spcAft>
                        <a:buNone/>
                      </a:pPr>
                      <a:endParaRPr lang="en-US" sz="900" kern="1200">
                        <a:solidFill>
                          <a:schemeClr val="bg1"/>
                        </a:solidFill>
                        <a:latin typeface="+mn-lt"/>
                        <a:ea typeface="+mn-ea"/>
                        <a:cs typeface="+mn-cs"/>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lvl="0" indent="0" algn="ctr">
                        <a:lnSpc>
                          <a:spcPct val="100000"/>
                        </a:lnSpc>
                        <a:spcBef>
                          <a:spcPts val="0"/>
                        </a:spcBef>
                        <a:spcAft>
                          <a:spcPts val="0"/>
                        </a:spcAft>
                        <a:buNone/>
                      </a:pPr>
                      <a:r>
                        <a:rPr lang="en-US" sz="900" kern="1200">
                          <a:solidFill>
                            <a:schemeClr val="bg1"/>
                          </a:solidFill>
                          <a:latin typeface="+mn-lt"/>
                          <a:ea typeface="+mn-ea"/>
                          <a:cs typeface="+mn-cs"/>
                        </a:rPr>
                        <a:t>Meeting to Determine whether to move forward</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solidFill>
                            <a:schemeClr val="bg1"/>
                          </a:solidFill>
                        </a:rPr>
                        <a:t>Define Deliverables</a:t>
                      </a:r>
                    </a:p>
                    <a:p>
                      <a:pPr marL="0" lvl="0" indent="0" algn="ctr">
                        <a:lnSpc>
                          <a:spcPct val="100000"/>
                        </a:lnSpc>
                        <a:spcBef>
                          <a:spcPts val="0"/>
                        </a:spcBef>
                        <a:spcAft>
                          <a:spcPts val="0"/>
                        </a:spcAft>
                        <a:buNone/>
                      </a:pPr>
                      <a:endParaRPr lang="en-US" sz="900" kern="1200">
                        <a:solidFill>
                          <a:schemeClr val="bg1"/>
                        </a:solidFill>
                        <a:latin typeface="+mn-lt"/>
                        <a:ea typeface="+mn-ea"/>
                        <a:cs typeface="+mn-cs"/>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Scope Exclusions</a:t>
                      </a:r>
                    </a:p>
                    <a:p>
                      <a:pPr marL="0" lvl="0" indent="0" algn="ctr">
                        <a:lnSpc>
                          <a:spcPct val="100000"/>
                        </a:lnSpc>
                        <a:spcBef>
                          <a:spcPts val="0"/>
                        </a:spcBef>
                        <a:spcAft>
                          <a:spcPts val="0"/>
                        </a:spcAft>
                        <a:buNone/>
                      </a:pPr>
                      <a:endParaRPr lang="en-US" sz="900" kern="1200">
                        <a:solidFill>
                          <a:schemeClr val="bg1"/>
                        </a:solidFill>
                        <a:latin typeface="+mn-lt"/>
                        <a:ea typeface="+mn-ea"/>
                        <a:cs typeface="+mn-cs"/>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Data Logging and Reporting Needs</a:t>
                      </a:r>
                    </a:p>
                    <a:p>
                      <a:pPr marL="0" lvl="0" indent="0" algn="ctr">
                        <a:lnSpc>
                          <a:spcPct val="100000"/>
                        </a:lnSpc>
                        <a:spcBef>
                          <a:spcPts val="0"/>
                        </a:spcBef>
                        <a:spcAft>
                          <a:spcPts val="0"/>
                        </a:spcAft>
                        <a:buNone/>
                      </a:pPr>
                      <a:endParaRPr lang="en-US" sz="900" kern="1200">
                        <a:solidFill>
                          <a:schemeClr val="bg1"/>
                        </a:solidFill>
                        <a:latin typeface="+mn-lt"/>
                        <a:ea typeface="+mn-ea"/>
                        <a:cs typeface="+mn-cs"/>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294254412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Manager </a:t>
                      </a:r>
                    </a:p>
                  </a:txBody>
                  <a:tcPr marL="9525" marR="9525" marT="9525" marB="0" anchor="ctr">
                    <a:lnL w="12700" cmpd="sng">
                      <a:solidFill>
                        <a:srgbClr val="6D40A7"/>
                      </a:solid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chemeClr val="bg1"/>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9461484"/>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Owner (PO)</a:t>
                      </a:r>
                    </a:p>
                  </a:txBody>
                  <a:tcPr marL="9525" marR="9525" marT="9525" marB="0" anchor="ctr">
                    <a:lnL w="12700" cmpd="sng">
                      <a:solidFill>
                        <a:srgbClr val="6D40A7"/>
                      </a:solid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34327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eaLnBrk="1" fontAlgn="auto"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PO Lead</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18602498"/>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Enterprise/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Tech. Architect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46588279"/>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Application Architect</a:t>
                      </a:r>
                    </a:p>
                  </a:txBody>
                  <a:tcPr marL="9525" marR="9525" marT="9525" marB="0" anchor="ctr">
                    <a:lnL w="12700" cmpd="sng">
                      <a:solidFill>
                        <a:srgbClr val="6D40A7"/>
                      </a:solid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9"/>
                  </a:ext>
                </a:extLst>
              </a:tr>
              <a:tr h="2161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P&amp;I Sponsor (Iza)</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1"/>
                  </a:ext>
                </a:extLst>
              </a:tr>
              <a:tr h="23584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Delivery Operations Sponsor (Katrina)</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Delivery Operations Stakeholder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3"/>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Arial"/>
                        </a:rPr>
                        <a:t>IT Workstream Project Director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4"/>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kumimoji="0" lang="en-US" sz="900" b="1" i="0" u="none" strike="noStrike" kern="1200" cap="none" spc="0" normalizeH="0" baseline="0">
                          <a:ln>
                            <a:noFill/>
                          </a:ln>
                          <a:solidFill>
                            <a:prstClr val="white"/>
                          </a:solidFill>
                          <a:effectLst/>
                          <a:uLnTx/>
                          <a:uFillTx/>
                          <a:latin typeface="Arial"/>
                          <a:ea typeface="+mn-ea"/>
                          <a:cs typeface="Arial"/>
                        </a:rPr>
                        <a:t>IT Sponsor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5"/>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Acceptance Review Board</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6"/>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IT Project Manager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8703550"/>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Project Manager/Global Head of CT&amp;M Del. Ops.</a:t>
                      </a:r>
                    </a:p>
                  </a:txBody>
                  <a:tcPr marL="9525" marR="9525" marT="9525" marB="0" anchor="ctr">
                    <a:lnL w="12700" cmpd="sng">
                      <a:solidFill>
                        <a:srgbClr val="6D40A7"/>
                      </a:solid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04863960"/>
                  </a:ext>
                </a:extLst>
              </a:tr>
              <a:tr h="228600">
                <a:tc>
                  <a:txBody>
                    <a:body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BizOps Business Analyst</a:t>
                      </a:r>
                    </a:p>
                  </a:txBody>
                  <a:tcPr marL="9525" marR="9525" marT="9525" marB="0" anchor="ctr">
                    <a:lnL w="12700" cmpd="sng">
                      <a:solidFill>
                        <a:srgbClr val="6D40A7"/>
                      </a:solid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346C"/>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Arial"/>
                      </a:endParaRP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815559884"/>
                  </a:ext>
                </a:extLst>
              </a:tr>
            </a:tbl>
          </a:graphicData>
        </a:graphic>
      </p:graphicFrame>
      <p:sp>
        <p:nvSpPr>
          <p:cNvPr id="5" name="Title 1">
            <a:extLst>
              <a:ext uri="{FF2B5EF4-FFF2-40B4-BE49-F238E27FC236}">
                <a16:creationId xmlns:a16="http://schemas.microsoft.com/office/drawing/2014/main" id="{4216BFD9-4C32-BAD6-5AAC-4453CC58E583}"/>
              </a:ext>
            </a:extLst>
          </p:cNvPr>
          <p:cNvSpPr txBox="1">
            <a:spLocks/>
          </p:cNvSpPr>
          <p:nvPr/>
        </p:nvSpPr>
        <p:spPr>
          <a:xfrm>
            <a:off x="589629" y="571500"/>
            <a:ext cx="11012743"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it-IT" sz="2800" b="0" i="0" u="none" strike="noStrike" kern="1200" cap="none" spc="0" normalizeH="0" baseline="0" noProof="0">
                <a:ln>
                  <a:noFill/>
                </a:ln>
                <a:solidFill>
                  <a:prstClr val="black"/>
                </a:solidFill>
                <a:effectLst/>
                <a:uLnTx/>
                <a:uFillTx/>
                <a:latin typeface="Georgia"/>
                <a:ea typeface="Noto Sans"/>
                <a:cs typeface="Arial"/>
              </a:rPr>
              <a:t>CT&amp;M Dev Workstream Governance</a:t>
            </a:r>
            <a:r>
              <a:rPr kumimoji="0" lang="en-US" sz="2800" b="0" i="0" u="none" strike="noStrike" kern="1200" cap="none" spc="0" normalizeH="0" baseline="0" noProof="0">
                <a:ln>
                  <a:noFill/>
                </a:ln>
                <a:solidFill>
                  <a:prstClr val="black"/>
                </a:solidFill>
                <a:effectLst/>
                <a:uLnTx/>
                <a:uFillTx/>
                <a:latin typeface="Georgia"/>
                <a:ea typeface="Noto Sans"/>
                <a:cs typeface="Arial"/>
              </a:rPr>
              <a:t>: </a:t>
            </a:r>
            <a:r>
              <a:rPr kumimoji="0" lang="en-US" sz="2800" b="0" i="1" u="none" strike="noStrike" kern="1200" cap="none" spc="0" normalizeH="0" baseline="0" noProof="0">
                <a:ln>
                  <a:noFill/>
                </a:ln>
                <a:solidFill>
                  <a:prstClr val="black"/>
                </a:solidFill>
                <a:effectLst/>
                <a:uLnTx/>
                <a:uFillTx/>
                <a:latin typeface="Georgia"/>
                <a:ea typeface="Noto Sans"/>
                <a:cs typeface="Arial"/>
              </a:rPr>
              <a:t>RACI for IT Intake</a:t>
            </a:r>
          </a:p>
        </p:txBody>
      </p:sp>
      <p:sp>
        <p:nvSpPr>
          <p:cNvPr id="2" name="TextBox 1">
            <a:extLst>
              <a:ext uri="{FF2B5EF4-FFF2-40B4-BE49-F238E27FC236}">
                <a16:creationId xmlns:a16="http://schemas.microsoft.com/office/drawing/2014/main" id="{F91F97CD-631E-045A-EF3D-8ED56E204AE7}"/>
              </a:ext>
            </a:extLst>
          </p:cNvPr>
          <p:cNvSpPr txBox="1"/>
          <p:nvPr/>
        </p:nvSpPr>
        <p:spPr>
          <a:xfrm>
            <a:off x="7528264" y="6286500"/>
            <a:ext cx="710213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*Accountability is determined by which team the applicable Product Manager sits on</a:t>
            </a:r>
          </a:p>
        </p:txBody>
      </p:sp>
      <p:sp>
        <p:nvSpPr>
          <p:cNvPr id="7" name="TextBox 6">
            <a:extLst>
              <a:ext uri="{FF2B5EF4-FFF2-40B4-BE49-F238E27FC236}">
                <a16:creationId xmlns:a16="http://schemas.microsoft.com/office/drawing/2014/main" id="{932A2342-FEC9-96AB-3F85-C1777FEE908B}"/>
              </a:ext>
            </a:extLst>
          </p:cNvPr>
          <p:cNvSpPr txBox="1"/>
          <p:nvPr/>
        </p:nvSpPr>
        <p:spPr>
          <a:xfrm>
            <a:off x="1473694" y="163769"/>
            <a:ext cx="90907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Upper/lower case formats are intentional. Please do not change to update formatting.</a:t>
            </a:r>
          </a:p>
        </p:txBody>
      </p:sp>
      <p:sp>
        <p:nvSpPr>
          <p:cNvPr id="8" name="TextBox 7">
            <a:extLst>
              <a:ext uri="{FF2B5EF4-FFF2-40B4-BE49-F238E27FC236}">
                <a16:creationId xmlns:a16="http://schemas.microsoft.com/office/drawing/2014/main" id="{E08116CA-21D8-6F34-AE33-E3E3C680AFFC}"/>
              </a:ext>
            </a:extLst>
          </p:cNvPr>
          <p:cNvSpPr txBox="1"/>
          <p:nvPr/>
        </p:nvSpPr>
        <p:spPr>
          <a:xfrm>
            <a:off x="7467601" y="6467722"/>
            <a:ext cx="710213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**If Tech Debt Idea then this applies, if not Tech Debt, then C.</a:t>
            </a:r>
          </a:p>
        </p:txBody>
      </p:sp>
    </p:spTree>
    <p:extLst>
      <p:ext uri="{BB962C8B-B14F-4D97-AF65-F5344CB8AC3E}">
        <p14:creationId xmlns:p14="http://schemas.microsoft.com/office/powerpoint/2010/main" val="215282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05ABA84-670F-2E8E-1A74-C715CDEA0EDA}"/>
              </a:ext>
            </a:extLst>
          </p:cNvPr>
          <p:cNvGraphicFramePr>
            <a:graphicFrameLocks noGrp="1"/>
          </p:cNvGraphicFramePr>
          <p:nvPr/>
        </p:nvGraphicFramePr>
        <p:xfrm>
          <a:off x="335142" y="1124102"/>
          <a:ext cx="11543187" cy="5191031"/>
        </p:xfrm>
        <a:graphic>
          <a:graphicData uri="http://schemas.openxmlformats.org/drawingml/2006/table">
            <a:tbl>
              <a:tblPr firstRow="1"/>
              <a:tblGrid>
                <a:gridCol w="1160032">
                  <a:extLst>
                    <a:ext uri="{9D8B030D-6E8A-4147-A177-3AD203B41FA5}">
                      <a16:colId xmlns:a16="http://schemas.microsoft.com/office/drawing/2014/main" val="460404308"/>
                    </a:ext>
                  </a:extLst>
                </a:gridCol>
                <a:gridCol w="741654">
                  <a:extLst>
                    <a:ext uri="{9D8B030D-6E8A-4147-A177-3AD203B41FA5}">
                      <a16:colId xmlns:a16="http://schemas.microsoft.com/office/drawing/2014/main" val="3418411642"/>
                    </a:ext>
                  </a:extLst>
                </a:gridCol>
                <a:gridCol w="741654">
                  <a:extLst>
                    <a:ext uri="{9D8B030D-6E8A-4147-A177-3AD203B41FA5}">
                      <a16:colId xmlns:a16="http://schemas.microsoft.com/office/drawing/2014/main" val="322319124"/>
                    </a:ext>
                  </a:extLst>
                </a:gridCol>
                <a:gridCol w="741653">
                  <a:extLst>
                    <a:ext uri="{9D8B030D-6E8A-4147-A177-3AD203B41FA5}">
                      <a16:colId xmlns:a16="http://schemas.microsoft.com/office/drawing/2014/main" val="64176538"/>
                    </a:ext>
                  </a:extLst>
                </a:gridCol>
                <a:gridCol w="741654">
                  <a:extLst>
                    <a:ext uri="{9D8B030D-6E8A-4147-A177-3AD203B41FA5}">
                      <a16:colId xmlns:a16="http://schemas.microsoft.com/office/drawing/2014/main" val="1675480678"/>
                    </a:ext>
                  </a:extLst>
                </a:gridCol>
                <a:gridCol w="741654">
                  <a:extLst>
                    <a:ext uri="{9D8B030D-6E8A-4147-A177-3AD203B41FA5}">
                      <a16:colId xmlns:a16="http://schemas.microsoft.com/office/drawing/2014/main" val="3263265228"/>
                    </a:ext>
                  </a:extLst>
                </a:gridCol>
                <a:gridCol w="741654">
                  <a:extLst>
                    <a:ext uri="{9D8B030D-6E8A-4147-A177-3AD203B41FA5}">
                      <a16:colId xmlns:a16="http://schemas.microsoft.com/office/drawing/2014/main" val="1343696364"/>
                    </a:ext>
                  </a:extLst>
                </a:gridCol>
                <a:gridCol w="741654">
                  <a:extLst>
                    <a:ext uri="{9D8B030D-6E8A-4147-A177-3AD203B41FA5}">
                      <a16:colId xmlns:a16="http://schemas.microsoft.com/office/drawing/2014/main" val="2459827922"/>
                    </a:ext>
                  </a:extLst>
                </a:gridCol>
                <a:gridCol w="741654">
                  <a:extLst>
                    <a:ext uri="{9D8B030D-6E8A-4147-A177-3AD203B41FA5}">
                      <a16:colId xmlns:a16="http://schemas.microsoft.com/office/drawing/2014/main" val="2234502750"/>
                    </a:ext>
                  </a:extLst>
                </a:gridCol>
                <a:gridCol w="741654">
                  <a:extLst>
                    <a:ext uri="{9D8B030D-6E8A-4147-A177-3AD203B41FA5}">
                      <a16:colId xmlns:a16="http://schemas.microsoft.com/office/drawing/2014/main" val="2975309110"/>
                    </a:ext>
                  </a:extLst>
                </a:gridCol>
                <a:gridCol w="741654">
                  <a:extLst>
                    <a:ext uri="{9D8B030D-6E8A-4147-A177-3AD203B41FA5}">
                      <a16:colId xmlns:a16="http://schemas.microsoft.com/office/drawing/2014/main" val="4094307801"/>
                    </a:ext>
                  </a:extLst>
                </a:gridCol>
                <a:gridCol w="741654">
                  <a:extLst>
                    <a:ext uri="{9D8B030D-6E8A-4147-A177-3AD203B41FA5}">
                      <a16:colId xmlns:a16="http://schemas.microsoft.com/office/drawing/2014/main" val="366375279"/>
                    </a:ext>
                  </a:extLst>
                </a:gridCol>
                <a:gridCol w="741654">
                  <a:extLst>
                    <a:ext uri="{9D8B030D-6E8A-4147-A177-3AD203B41FA5}">
                      <a16:colId xmlns:a16="http://schemas.microsoft.com/office/drawing/2014/main" val="192931776"/>
                    </a:ext>
                  </a:extLst>
                </a:gridCol>
                <a:gridCol w="741654">
                  <a:extLst>
                    <a:ext uri="{9D8B030D-6E8A-4147-A177-3AD203B41FA5}">
                      <a16:colId xmlns:a16="http://schemas.microsoft.com/office/drawing/2014/main" val="2693153061"/>
                    </a:ext>
                  </a:extLst>
                </a:gridCol>
                <a:gridCol w="741654">
                  <a:extLst>
                    <a:ext uri="{9D8B030D-6E8A-4147-A177-3AD203B41FA5}">
                      <a16:colId xmlns:a16="http://schemas.microsoft.com/office/drawing/2014/main" val="2087865565"/>
                    </a:ext>
                  </a:extLst>
                </a:gridCol>
              </a:tblGrid>
              <a:tr h="34071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endParaRPr lang="en-US" sz="900" b="1">
                        <a:latin typeface="Arial" panose="020B0604020202020204" pitchFamily="34" charset="0"/>
                        <a:cs typeface="Arial" panose="020B0604020202020204" pitchFamily="34" charset="0"/>
                      </a:endParaRPr>
                    </a:p>
                  </a:txBody>
                  <a:tcPr marL="74385" marR="74385" marT="37192" marB="37192"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11">
                  <a:txBody>
                    <a:bodyPr/>
                    <a:lstStyle/>
                    <a:p>
                      <a:pPr marL="0" marR="0" lvl="0" indent="0" algn="ctr" rtl="0">
                        <a:lnSpc>
                          <a:spcPct val="100000"/>
                        </a:lnSpc>
                        <a:spcBef>
                          <a:spcPts val="0"/>
                        </a:spcBef>
                        <a:spcAft>
                          <a:spcPts val="0"/>
                        </a:spcAft>
                        <a:buClrTx/>
                        <a:buSzTx/>
                        <a:buFontTx/>
                        <a:buNone/>
                      </a:pPr>
                      <a:r>
                        <a:rPr lang="en-US" sz="900" b="1" kern="1200">
                          <a:solidFill>
                            <a:schemeClr val="lt1"/>
                          </a:solidFill>
                          <a:latin typeface="Arial" panose="020B0604020202020204" pitchFamily="34" charset="0"/>
                          <a:ea typeface="+mn-ea"/>
                          <a:cs typeface="Arial" panose="020B0604020202020204" pitchFamily="34" charset="0"/>
                        </a:rPr>
                        <a:t>Discovery Continued</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rtl="0">
                        <a:lnSpc>
                          <a:spcPct val="100000"/>
                        </a:lnSpc>
                        <a:spcBef>
                          <a:spcPts val="0"/>
                        </a:spcBef>
                        <a:spcAft>
                          <a:spcPts val="0"/>
                        </a:spcAft>
                        <a:buClrTx/>
                        <a:buSzTx/>
                        <a:buFontTx/>
                        <a:buNone/>
                      </a:pPr>
                      <a:r>
                        <a:rPr lang="en-US" sz="900" b="1" kern="1200">
                          <a:solidFill>
                            <a:schemeClr val="lt1"/>
                          </a:solidFill>
                          <a:latin typeface="Arial" panose="020B0604020202020204" pitchFamily="34" charset="0"/>
                          <a:ea typeface="+mn-ea"/>
                          <a:cs typeface="Arial" panose="020B0604020202020204" pitchFamily="34" charset="0"/>
                        </a:rPr>
                        <a:t>Discovery</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endParaRPr lang="en-US"/>
                    </a:p>
                  </a:txBody>
                  <a:tcPr>
                    <a:lnL w="12700" cap="flat" cmpd="sng" algn="ctr">
                      <a:solidFill>
                        <a:srgbClr val="FFFFFF"/>
                      </a:solidFill>
                      <a:prstDash val="solid"/>
                      <a:round/>
                      <a:headEnd type="none" w="med" len="med"/>
                      <a:tailEnd type="none" w="med" len="med"/>
                    </a:ln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Ideation</a:t>
                      </a:r>
                    </a:p>
                  </a:txBody>
                  <a:tcPr marL="74385" marR="74385" marT="37192" marB="37192" anchor="ctr">
                    <a:lnL w="12700" cap="flat" cmpd="sng" algn="ctr">
                      <a:solidFill>
                        <a:schemeClr val="bg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endParaRPr lang="en-US" sz="900" b="1" kern="1200">
                        <a:solidFill>
                          <a:schemeClr val="lt1"/>
                        </a:solidFill>
                        <a:latin typeface="Arial"/>
                        <a:ea typeface="+mn-ea"/>
                        <a:cs typeface="Arial"/>
                      </a:endParaRPr>
                    </a:p>
                  </a:txBody>
                  <a:tcPr marL="74385" marR="74385" marT="37191" marB="37191" anchor="ctr">
                    <a:lnL w="12700">
                      <a:solidFill>
                        <a:srgbClr val="FFFFFF"/>
                      </a:solidFill>
                    </a:lnL>
                    <a:lnR w="12700">
                      <a:solidFill>
                        <a:srgbClr val="FFFFFF"/>
                      </a:solidFill>
                    </a:lnR>
                    <a:lnT w="12700">
                      <a:solidFill>
                        <a:srgbClr val="FFFFFF"/>
                      </a:solidFill>
                    </a:lnT>
                    <a:lnB w="12700">
                      <a:solidFill>
                        <a:srgbClr val="FFFFFF"/>
                      </a:solidFill>
                    </a:lnB>
                    <a:lnTlToBr w="12700" cmpd="sng">
                      <a:noFill/>
                      <a:prstDash val="solid"/>
                    </a:lnTlToBr>
                    <a:lnBlToTr w="12700" cmpd="sng">
                      <a:noFill/>
                      <a:prstDash val="solid"/>
                    </a:lnBlToTr>
                    <a:solidFill>
                      <a:srgbClr val="6D40A7"/>
                    </a:solidFill>
                  </a:tcPr>
                </a:tc>
                <a:tc hMerge="1">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indent="0" algn="ctr">
                        <a:lnSpc>
                          <a:spcPct val="100000"/>
                        </a:lnSpc>
                        <a:spcBef>
                          <a:spcPts val="0"/>
                        </a:spcBef>
                        <a:spcAft>
                          <a:spcPts val="0"/>
                        </a:spcAft>
                        <a:buNone/>
                      </a:pPr>
                      <a:endParaRPr lang="en-US" sz="900" b="1" kern="1200">
                        <a:solidFill>
                          <a:schemeClr val="lt1"/>
                        </a:solidFill>
                        <a:latin typeface="Arial"/>
                        <a:ea typeface="+mn-ea"/>
                        <a:cs typeface="Arial"/>
                      </a:endParaRPr>
                    </a:p>
                  </a:txBody>
                  <a:tcPr marL="74385" marR="74385" marT="37191" marB="37191"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gridSpan="3">
                  <a:txBody>
                    <a:bodyPr/>
                    <a:lstStyle/>
                    <a:p>
                      <a:pPr marL="0" marR="0" lvl="0" indent="0" algn="ctr" rtl="0">
                        <a:lnSpc>
                          <a:spcPct val="100000"/>
                        </a:lnSpc>
                        <a:spcBef>
                          <a:spcPts val="0"/>
                        </a:spcBef>
                        <a:spcAft>
                          <a:spcPts val="0"/>
                        </a:spcAft>
                        <a:buClrTx/>
                        <a:buSzTx/>
                        <a:buFontTx/>
                        <a:buNone/>
                      </a:pPr>
                      <a:r>
                        <a:rPr lang="en-US" sz="900" b="1" kern="1200">
                          <a:solidFill>
                            <a:schemeClr val="lt1"/>
                          </a:solidFill>
                          <a:latin typeface="Arial" panose="020B0604020202020204" pitchFamily="34" charset="0"/>
                          <a:ea typeface="+mn-ea"/>
                          <a:cs typeface="Arial" panose="020B0604020202020204" pitchFamily="34" charset="0"/>
                        </a:rPr>
                        <a:t>Acceptance Review</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pPr marL="0" marR="0" lvl="0" indent="0" algn="ctr" rtl="0">
                        <a:lnSpc>
                          <a:spcPct val="100000"/>
                        </a:lnSpc>
                        <a:spcBef>
                          <a:spcPts val="0"/>
                        </a:spcBef>
                        <a:spcAft>
                          <a:spcPts val="0"/>
                        </a:spcAft>
                        <a:buClrTx/>
                        <a:buSzTx/>
                        <a:buFontTx/>
                        <a:buNone/>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hMerge="1">
                  <a:txBody>
                    <a:bodyPr/>
                    <a:lstStyle/>
                    <a:p>
                      <a:pPr marL="0" marR="0" lvl="0" indent="0" algn="ctr" rtl="0">
                        <a:lnSpc>
                          <a:spcPct val="100000"/>
                        </a:lnSpc>
                        <a:spcBef>
                          <a:spcPts val="0"/>
                        </a:spcBef>
                        <a:spcAft>
                          <a:spcPts val="0"/>
                        </a:spcAft>
                        <a:buClrTx/>
                        <a:buSzTx/>
                        <a:buFontTx/>
                        <a:buNone/>
                      </a:pPr>
                      <a:endParaRPr lang="en-US" sz="900" b="1" kern="1200">
                        <a:solidFill>
                          <a:schemeClr val="lt1"/>
                        </a:solidFill>
                        <a:latin typeface="Arial" panose="020B0604020202020204" pitchFamily="34" charset="0"/>
                        <a:ea typeface="+mn-ea"/>
                        <a:cs typeface="Arial" panose="020B0604020202020204" pitchFamily="34" charset="0"/>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0000"/>
                  </a:ext>
                </a:extLst>
              </a:tr>
              <a:tr h="538683">
                <a:tc>
                  <a:txBody>
                    <a:bodyPr/>
                    <a:lstStyle/>
                    <a:p>
                      <a:pPr algn="ctr"/>
                      <a:endParaRPr lang="en-US" sz="900" b="1">
                        <a:latin typeface="Arial" panose="020B0604020202020204" pitchFamily="34" charset="0"/>
                        <a:cs typeface="Arial" panose="020B0604020202020204" pitchFamily="34" charset="0"/>
                      </a:endParaRPr>
                    </a:p>
                  </a:txBody>
                  <a:tcPr marL="74385" marR="74385" marT="37192" marB="37192" anchor="ctr">
                    <a:lnL w="12700" cap="flat" cmpd="sng" algn="ctr">
                      <a:solidFill>
                        <a:srgbClr val="6D40A7"/>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Consult with Applicable SMEs (Security, Data, DPO, etc.)</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Technical </a:t>
                      </a:r>
                      <a:r>
                        <a:rPr lang="en-US" sz="900" kern="1200" err="1">
                          <a:solidFill>
                            <a:schemeClr val="bg1"/>
                          </a:solidFill>
                          <a:latin typeface="+mn-lt"/>
                          <a:ea typeface="+mn-ea"/>
                          <a:cs typeface="+mn-cs"/>
                        </a:rPr>
                        <a:t>Reqs</a:t>
                      </a:r>
                      <a:endParaRPr lang="en-US" sz="900" kern="1200">
                        <a:solidFill>
                          <a:schemeClr val="bg1"/>
                        </a:solidFill>
                        <a:latin typeface="+mn-lt"/>
                        <a:ea typeface="+mn-ea"/>
                        <a:cs typeface="+mn-cs"/>
                      </a:endParaRP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Non-Technical or Resource Needs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New Vendor Demos and Selection</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Constraints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Dependencies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Define General Assumptions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Detail Usage Metrics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Estimate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T-shirt Size</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lvl="0" indent="0" algn="ctr">
                        <a:lnSpc>
                          <a:spcPct val="100000"/>
                        </a:lnSpc>
                        <a:spcBef>
                          <a:spcPts val="0"/>
                        </a:spcBef>
                        <a:spcAft>
                          <a:spcPts val="0"/>
                        </a:spcAft>
                        <a:buNone/>
                      </a:pPr>
                      <a:r>
                        <a:rPr lang="en-US" sz="900" kern="1200">
                          <a:solidFill>
                            <a:schemeClr val="bg1"/>
                          </a:solidFill>
                          <a:latin typeface="+mn-lt"/>
                          <a:ea typeface="+mn-ea"/>
                          <a:cs typeface="+mn-cs"/>
                        </a:rPr>
                        <a:t>Estimate Costs (Internal and Vendor)</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a:solidFill>
                        <a:srgbClr val="FFFFFF"/>
                      </a:solidFill>
                    </a:lnB>
                    <a:lnTlToBr w="12700" cmpd="sng">
                      <a:noFill/>
                      <a:prstDash val="solid"/>
                    </a:lnTlToBr>
                    <a:lnBlToTr w="12700" cmpd="sng">
                      <a:noFill/>
                      <a:prstDash val="solid"/>
                    </a:lnBlToTr>
                    <a:solidFill>
                      <a:srgbClr val="6D40A7"/>
                    </a:solidFill>
                  </a:tcPr>
                </a:tc>
                <a:tc>
                  <a:txBody>
                    <a:bodyPr/>
                    <a:lstStyle/>
                    <a:p>
                      <a:pPr marL="0" lvl="0" indent="0" algn="ctr">
                        <a:lnSpc>
                          <a:spcPct val="100000"/>
                        </a:lnSpc>
                        <a:spcBef>
                          <a:spcPts val="0"/>
                        </a:spcBef>
                        <a:spcAft>
                          <a:spcPts val="0"/>
                        </a:spcAft>
                        <a:buNone/>
                      </a:pPr>
                      <a:r>
                        <a:rPr lang="en-US" sz="900" kern="1200">
                          <a:solidFill>
                            <a:schemeClr val="bg1"/>
                          </a:solidFill>
                          <a:latin typeface="+mn-lt"/>
                          <a:ea typeface="+mn-ea"/>
                          <a:cs typeface="+mn-cs"/>
                        </a:rPr>
                        <a:t>Estimate Timeline</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Update Idea State to ‘Acceptance Review’</a:t>
                      </a:r>
                    </a:p>
                  </a:txBody>
                  <a:tcPr marL="74385" marR="74385" marT="37191" marB="3719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Review and Approve/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Reject</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kern="1200">
                          <a:solidFill>
                            <a:schemeClr val="bg1"/>
                          </a:solidFill>
                          <a:latin typeface="+mn-lt"/>
                          <a:ea typeface="+mn-ea"/>
                          <a:cs typeface="+mn-cs"/>
                        </a:rPr>
                        <a:t>Prioritize Idea Against Other Ideas</a:t>
                      </a:r>
                    </a:p>
                  </a:txBody>
                  <a:tcPr marL="74385" marR="74385" marT="37192" marB="3719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294254412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Manager </a:t>
                      </a:r>
                    </a:p>
                  </a:txBody>
                  <a:tcPr marL="9525" marR="9525" marT="9525" marB="0" anchor="ctr">
                    <a:lnL w="12700" cmpd="sng">
                      <a:solidFill>
                        <a:srgbClr val="6D40A7"/>
                      </a:solid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chemeClr val="bg1"/>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FFFFFF"/>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29461484"/>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Owner (PO)</a:t>
                      </a:r>
                    </a:p>
                  </a:txBody>
                  <a:tcPr marL="9525" marR="9525" marT="9525" marB="0" anchor="ctr">
                    <a:lnL w="12700" cmpd="sng">
                      <a:solidFill>
                        <a:srgbClr val="6D40A7"/>
                      </a:solid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fontAlgn="b" latinLnBrk="0" hangingPunct="1">
                        <a:buNone/>
                        <a:tabLst/>
                        <a:defRPr/>
                      </a:pPr>
                      <a:r>
                        <a:rPr lang="en-US" sz="900" b="0" i="0" u="none" strike="noStrike" kern="1200">
                          <a:solidFill>
                            <a:srgbClr val="000000"/>
                          </a:solidFill>
                          <a:effectLst/>
                          <a:latin typeface="Arial"/>
                          <a:ea typeface="+mn-ea"/>
                          <a:cs typeface="Arial"/>
                        </a:rPr>
                        <a:t>C</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lvl="0" algn="ctr" defTabSz="914400" rtl="0" eaLnBrk="1" latinLnBrk="0" hangingPunct="1">
                        <a:buNone/>
                        <a:tabLst/>
                        <a:defRPr/>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154999319"/>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eaLnBrk="1" fontAlgn="auto"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PO Lead</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kumimoji="0" lang="en-US" sz="900" b="0" i="0" u="none" strike="noStrike" kern="1200" cap="none" spc="0" normalizeH="0" baseline="0" noProof="0">
                          <a:ln>
                            <a:noFill/>
                          </a:ln>
                          <a:solidFill>
                            <a:srgbClr val="000000"/>
                          </a:solidFill>
                          <a:effectLst/>
                          <a:uLnTx/>
                          <a:uFillTx/>
                          <a:latin typeface="Arial"/>
                          <a:ea typeface="+mn-ea"/>
                          <a:cs typeface="Arial"/>
                        </a:rPr>
                        <a:t>I</a:t>
                      </a:r>
                      <a:endParaRPr lang="en-US" sz="900" b="0" i="0" u="none" strike="noStrike">
                        <a:solidFill>
                          <a:srgbClr val="000000"/>
                        </a:solidFill>
                        <a:effectLst/>
                        <a:latin typeface="Arial"/>
                        <a:cs typeface="Arial"/>
                      </a:endParaRP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kumimoji="0" lang="en-US" sz="900" b="0" i="0" u="none" strike="noStrike" kern="1200" cap="none" spc="0" normalizeH="0" baseline="0" noProof="0">
                          <a:ln>
                            <a:noFill/>
                          </a:ln>
                          <a:solidFill>
                            <a:srgbClr val="000000"/>
                          </a:solidFill>
                          <a:effectLst/>
                          <a:uLnTx/>
                          <a:uFillTx/>
                          <a:latin typeface="Arial"/>
                          <a:ea typeface="+mn-ea"/>
                          <a:cs typeface="Arial"/>
                        </a:rPr>
                        <a:t>I</a:t>
                      </a:r>
                      <a:endParaRPr lang="en-US" sz="900" b="0" i="0" u="none" strike="noStrike">
                        <a:solidFill>
                          <a:srgbClr val="000000"/>
                        </a:solidFill>
                        <a:effectLst/>
                        <a:latin typeface="Arial"/>
                        <a:cs typeface="Arial"/>
                      </a:endParaRP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kumimoji="0" lang="en-US" sz="900" b="0" i="0" u="none" strike="noStrike" kern="1200" cap="none" spc="0" normalizeH="0" baseline="0" noProof="0">
                          <a:ln>
                            <a:noFill/>
                          </a:ln>
                          <a:solidFill>
                            <a:srgbClr val="000000"/>
                          </a:solidFill>
                          <a:effectLst/>
                          <a:uLnTx/>
                          <a:uFillTx/>
                          <a:latin typeface="Arial"/>
                          <a:ea typeface="+mn-ea"/>
                          <a:cs typeface="Arial"/>
                        </a:rPr>
                        <a:t>C</a:t>
                      </a:r>
                      <a:endParaRPr lang="en-US" sz="900" b="0" i="0" u="none" strike="noStrike">
                        <a:solidFill>
                          <a:srgbClr val="000000"/>
                        </a:solidFill>
                        <a:effectLst/>
                        <a:latin typeface="Arial"/>
                        <a:cs typeface="Arial"/>
                      </a:endParaRP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lvl="0" algn="ctr">
                        <a:buNone/>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a:solidFill>
                          <a:srgbClr val="000000"/>
                        </a:solidFill>
                        <a:effectLst/>
                        <a:latin typeface="Arial"/>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None/>
                      </a:pPr>
                      <a:r>
                        <a:rPr lang="en-US" sz="900" b="0" i="0" u="none" strike="noStrike">
                          <a:solidFill>
                            <a:srgbClr val="000000"/>
                          </a:solidFill>
                          <a:effectLst/>
                          <a:latin typeface="Arial"/>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a:buNone/>
                      </a:pPr>
                      <a:r>
                        <a:rPr lang="en-US" sz="900" b="0" i="0" u="none" strike="noStrike">
                          <a:solidFill>
                            <a:srgbClr val="000000"/>
                          </a:solidFill>
                          <a:effectLst/>
                          <a:latin typeface="Arial"/>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34327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Enterprise/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Tech. Architect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18602498"/>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kern="1200">
                          <a:solidFill>
                            <a:schemeClr val="lt1"/>
                          </a:solidFill>
                          <a:latin typeface="Arial" panose="020B0604020202020204" pitchFamily="34" charset="0"/>
                          <a:ea typeface="+mn-ea"/>
                          <a:cs typeface="Arial" panose="020B0604020202020204" pitchFamily="34" charset="0"/>
                        </a:rPr>
                        <a:t>Application Architect</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r**</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46588279"/>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latinLnBrk="0" hangingPunct="1">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P&amp;I Sponsor (Iza)</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19"/>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rtl="0">
                        <a:lnSpc>
                          <a:spcPct val="100000"/>
                        </a:lnSpc>
                        <a:spcBef>
                          <a:spcPts val="300"/>
                        </a:spcBef>
                        <a:spcAft>
                          <a:spcPts val="300"/>
                        </a:spcAft>
                        <a:buClrTx/>
                        <a:buSzTx/>
                        <a:buFontTx/>
                        <a:buNone/>
                      </a:pPr>
                      <a:r>
                        <a:rPr lang="en-US" sz="900" b="1" kern="1200">
                          <a:solidFill>
                            <a:schemeClr val="bg1"/>
                          </a:solidFill>
                          <a:effectLst/>
                          <a:latin typeface="Arial"/>
                          <a:ea typeface="+mn-ea"/>
                          <a:cs typeface="Arial"/>
                        </a:rPr>
                        <a:t>Delivery Operations Sponsor (Katrina)</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1"/>
                  </a:ext>
                </a:extLst>
              </a:tr>
              <a:tr h="23584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Delivery Operations Stakeholder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2"/>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kumimoji="0" lang="en-US" sz="900" b="1" i="0" u="none" strike="noStrike" kern="1200" cap="none" spc="0" normalizeH="0" baseline="0" noProof="0">
                          <a:ln>
                            <a:noFill/>
                          </a:ln>
                          <a:solidFill>
                            <a:prstClr val="white"/>
                          </a:solidFill>
                          <a:effectLst/>
                          <a:uLnTx/>
                          <a:uFillTx/>
                          <a:latin typeface="Arial"/>
                          <a:ea typeface="+mn-ea"/>
                          <a:cs typeface="Arial"/>
                        </a:rPr>
                        <a:t>IT Workstream Project Director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3"/>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kumimoji="0" lang="en-US" sz="900" b="1" i="0" u="none" strike="noStrike" kern="1200" cap="none" spc="0" normalizeH="0" baseline="0">
                          <a:ln>
                            <a:noFill/>
                          </a:ln>
                          <a:solidFill>
                            <a:prstClr val="white"/>
                          </a:solidFill>
                          <a:effectLst/>
                          <a:uLnTx/>
                          <a:uFillTx/>
                          <a:latin typeface="Arial"/>
                          <a:ea typeface="+mn-ea"/>
                          <a:cs typeface="Arial"/>
                        </a:rPr>
                        <a:t>IT Sponsor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mpd="sng">
                      <a:solidFill>
                        <a:srgbClr val="6D40A7"/>
                      </a:solidFill>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a</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4"/>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Acceptance Review Board</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5"/>
                  </a:ext>
                </a:extLst>
              </a:tr>
              <a:tr h="26489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IT Project Manager</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I</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26"/>
                  </a:ext>
                </a:extLst>
              </a:tr>
              <a:tr h="2286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Product Project Manager/Global Head of CT&amp;M Del. Ops.</a:t>
                      </a:r>
                    </a:p>
                  </a:txBody>
                  <a:tcPr marL="9525" marR="9525" marT="9525" marB="0" anchor="ctr">
                    <a:lnL w="12700" cmpd="sng">
                      <a:solidFill>
                        <a:srgbClr val="6D40A7"/>
                      </a:solid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E23369"/>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a:t>
                      </a:r>
                    </a:p>
                  </a:txBody>
                  <a:tcPr marL="9525" marR="9525" marT="9525"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lnSpc>
                          <a:spcPct val="100000"/>
                        </a:lnSpc>
                        <a:spcBef>
                          <a:spcPts val="0"/>
                        </a:spcBef>
                        <a:spcAft>
                          <a:spcPts val="0"/>
                        </a:spcAft>
                        <a:buClrTx/>
                        <a:buSzTx/>
                        <a:buFontTx/>
                        <a:buNone/>
                      </a:pPr>
                      <a:r>
                        <a:rPr kumimoji="0" lang="en-US" sz="900" b="0" i="0" u="none" strike="noStrike" kern="1200" cap="none" spc="0" normalizeH="0" baseline="0" noProof="0">
                          <a:ln>
                            <a:noFill/>
                          </a:ln>
                          <a:solidFill>
                            <a:srgbClr val="000000"/>
                          </a:solidFill>
                          <a:effectLst/>
                          <a:uLnTx/>
                          <a:uFillTx/>
                          <a:latin typeface="Arial"/>
                          <a:ea typeface="+mn-ea"/>
                          <a:cs typeface="Arial"/>
                        </a:rPr>
                        <a:t>-</a:t>
                      </a:r>
                      <a:endParaRPr lang="en-US" sz="900" b="0" i="0" u="none" strike="noStrike" kern="1200">
                        <a:solidFill>
                          <a:srgbClr val="000000"/>
                        </a:solidFill>
                        <a:effectLst/>
                        <a:latin typeface="Arial"/>
                        <a:ea typeface="+mn-ea"/>
                        <a:cs typeface="Arial"/>
                      </a:endParaRPr>
                    </a:p>
                  </a:txBody>
                  <a:tcPr marL="9524" marR="9524" marT="9524" marB="0" anchor="ctr">
                    <a:lnL>
                      <a:noFill/>
                    </a:lnL>
                    <a:lnR>
                      <a:noFill/>
                    </a:lnR>
                    <a:lnT w="12700" cmpd="sng">
                      <a:solidFill>
                        <a:srgbClr val="6D40A7"/>
                      </a:solidFill>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ap="flat" cmpd="sng" algn="ctr">
                      <a:solidFill>
                        <a:srgbClr val="6D40A7"/>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58703550"/>
                  </a:ext>
                </a:extLst>
              </a:tr>
              <a:tr h="228600">
                <a:tc>
                  <a:txBody>
                    <a:bodyPr/>
                    <a:lstStyle/>
                    <a:p>
                      <a:pPr marL="17145" marR="0" lvl="0" indent="0" algn="ctr" defTabSz="914400" rtl="0" eaLnBrk="1" fontAlgn="auto" latinLnBrk="0" hangingPunct="1">
                        <a:lnSpc>
                          <a:spcPct val="100000"/>
                        </a:lnSpc>
                        <a:spcBef>
                          <a:spcPts val="300"/>
                        </a:spcBef>
                        <a:spcAft>
                          <a:spcPts val="300"/>
                        </a:spcAft>
                        <a:buClrTx/>
                        <a:buSzTx/>
                        <a:buFontTx/>
                        <a:buNone/>
                        <a:tabLst/>
                        <a:defRPr/>
                      </a:pPr>
                      <a:r>
                        <a:rPr lang="en-US" sz="900" b="1" kern="1200">
                          <a:solidFill>
                            <a:schemeClr val="bg1"/>
                          </a:solidFill>
                          <a:effectLst/>
                          <a:latin typeface="Arial"/>
                          <a:ea typeface="+mn-ea"/>
                          <a:cs typeface="Arial"/>
                        </a:rPr>
                        <a:t>BizOps Business Analyst</a:t>
                      </a:r>
                    </a:p>
                  </a:txBody>
                  <a:tcPr marL="9525" marR="9525" marT="9525" marB="0" anchor="ctr">
                    <a:lnL w="12700" cmpd="sng">
                      <a:solidFill>
                        <a:srgbClr val="6D40A7"/>
                      </a:solid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tabLst/>
                        <a:defRPr/>
                      </a:pPr>
                      <a:r>
                        <a:rPr lang="en-US" sz="900" b="0" i="0" u="none" strike="noStrike" kern="1200">
                          <a:solidFill>
                            <a:srgbClr val="000000"/>
                          </a:solidFill>
                          <a:effectLst/>
                          <a:latin typeface="Arial"/>
                          <a:ea typeface="+mn-ea"/>
                          <a:cs typeface="Arial"/>
                        </a:rPr>
                        <a:t>R</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5" marR="9525" marT="9525"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Arial"/>
                        </a:rPr>
                        <a:t>I</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latinLnBrk="0" hangingPunct="1">
                        <a:lnSpc>
                          <a:spcPct val="100000"/>
                        </a:lnSpc>
                        <a:spcBef>
                          <a:spcPts val="0"/>
                        </a:spcBef>
                        <a:spcAft>
                          <a:spcPts val="0"/>
                        </a:spcAft>
                        <a:buClrTx/>
                        <a:buSzTx/>
                        <a:buFontTx/>
                        <a:buNone/>
                      </a:pPr>
                      <a:r>
                        <a:rPr lang="en-US" sz="900" b="0" i="0" u="none" strike="noStrike" kern="1200">
                          <a:solidFill>
                            <a:srgbClr val="000000"/>
                          </a:solidFill>
                          <a:effectLst/>
                          <a:latin typeface="Arial"/>
                          <a:ea typeface="+mn-ea"/>
                          <a:cs typeface="Arial"/>
                        </a:rPr>
                        <a:t>C</a:t>
                      </a:r>
                    </a:p>
                  </a:txBody>
                  <a:tcPr marL="9524" marR="9524" marT="9524" marB="0" anchor="ctr">
                    <a:lnL>
                      <a:noFill/>
                    </a:lnL>
                    <a:lnR>
                      <a:noFill/>
                    </a:lnR>
                    <a:lnT w="12700" cap="flat" cmpd="sng" algn="ctr">
                      <a:solidFill>
                        <a:srgbClr val="6D40A7"/>
                      </a:solidFill>
                      <a:prstDash val="solid"/>
                      <a:round/>
                      <a:headEnd type="none" w="med" len="med"/>
                      <a:tailEnd type="none" w="med" len="med"/>
                    </a:lnT>
                    <a:lnB w="12700" cmpd="sng">
                      <a:solidFill>
                        <a:srgbClr val="6D40A7"/>
                      </a:solid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04863960"/>
                  </a:ext>
                </a:extLst>
              </a:tr>
            </a:tbl>
          </a:graphicData>
        </a:graphic>
      </p:graphicFrame>
      <p:sp>
        <p:nvSpPr>
          <p:cNvPr id="5" name="Title 1">
            <a:extLst>
              <a:ext uri="{FF2B5EF4-FFF2-40B4-BE49-F238E27FC236}">
                <a16:creationId xmlns:a16="http://schemas.microsoft.com/office/drawing/2014/main" id="{4216BFD9-4C32-BAD6-5AAC-4453CC58E583}"/>
              </a:ext>
            </a:extLst>
          </p:cNvPr>
          <p:cNvSpPr txBox="1">
            <a:spLocks/>
          </p:cNvSpPr>
          <p:nvPr/>
        </p:nvSpPr>
        <p:spPr>
          <a:xfrm>
            <a:off x="589630" y="571500"/>
            <a:ext cx="9016010"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it-IT" sz="2800" b="0" i="0" u="none" strike="noStrike" kern="1200" cap="none" spc="0" normalizeH="0" baseline="0" noProof="0">
                <a:ln>
                  <a:noFill/>
                </a:ln>
                <a:solidFill>
                  <a:prstClr val="black"/>
                </a:solidFill>
                <a:effectLst/>
                <a:uLnTx/>
                <a:uFillTx/>
                <a:latin typeface="Georgia"/>
                <a:ea typeface="Noto Sans"/>
                <a:cs typeface="Arial"/>
              </a:rPr>
              <a:t>CT&amp;M Dev Workstream Governance</a:t>
            </a:r>
            <a:r>
              <a:rPr kumimoji="0" lang="en-US" sz="2800" b="0" i="0" u="none" strike="noStrike" kern="1200" cap="none" spc="0" normalizeH="0" baseline="0" noProof="0">
                <a:ln>
                  <a:noFill/>
                </a:ln>
                <a:solidFill>
                  <a:prstClr val="black"/>
                </a:solidFill>
                <a:effectLst/>
                <a:uLnTx/>
                <a:uFillTx/>
                <a:latin typeface="Georgia"/>
                <a:ea typeface="Noto Sans"/>
                <a:cs typeface="Arial"/>
              </a:rPr>
              <a:t>: </a:t>
            </a:r>
            <a:r>
              <a:rPr kumimoji="0" lang="en-US" sz="2800" b="0" i="1" u="none" strike="noStrike" kern="1200" cap="none" spc="0" normalizeH="0" baseline="0" noProof="0">
                <a:ln>
                  <a:noFill/>
                </a:ln>
                <a:solidFill>
                  <a:prstClr val="black"/>
                </a:solidFill>
                <a:effectLst/>
                <a:uLnTx/>
                <a:uFillTx/>
                <a:latin typeface="Georgia"/>
                <a:ea typeface="Noto Sans"/>
                <a:cs typeface="Arial"/>
              </a:rPr>
              <a:t>RACI for IT Intake</a:t>
            </a:r>
          </a:p>
        </p:txBody>
      </p:sp>
      <p:sp>
        <p:nvSpPr>
          <p:cNvPr id="2" name="TextBox 1">
            <a:extLst>
              <a:ext uri="{FF2B5EF4-FFF2-40B4-BE49-F238E27FC236}">
                <a16:creationId xmlns:a16="http://schemas.microsoft.com/office/drawing/2014/main" id="{45E35225-7B54-97F6-B19A-55D5CEDC4B06}"/>
              </a:ext>
            </a:extLst>
          </p:cNvPr>
          <p:cNvSpPr txBox="1"/>
          <p:nvPr/>
        </p:nvSpPr>
        <p:spPr>
          <a:xfrm>
            <a:off x="1473694" y="163769"/>
            <a:ext cx="909073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rPr>
              <a:t>Upper/lower case formats are intentional. Please do not change to update formatting.</a:t>
            </a:r>
          </a:p>
        </p:txBody>
      </p:sp>
      <p:sp>
        <p:nvSpPr>
          <p:cNvPr id="3" name="TextBox 2">
            <a:extLst>
              <a:ext uri="{FF2B5EF4-FFF2-40B4-BE49-F238E27FC236}">
                <a16:creationId xmlns:a16="http://schemas.microsoft.com/office/drawing/2014/main" id="{D3B4E688-1EC8-2C4E-7B7E-BF9CE03E2B8F}"/>
              </a:ext>
            </a:extLst>
          </p:cNvPr>
          <p:cNvSpPr txBox="1"/>
          <p:nvPr/>
        </p:nvSpPr>
        <p:spPr>
          <a:xfrm>
            <a:off x="7528264" y="6286500"/>
            <a:ext cx="4571372"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*Accountability is determined by which team the applicable Product Manager sits on</a:t>
            </a:r>
          </a:p>
        </p:txBody>
      </p:sp>
      <p:sp>
        <p:nvSpPr>
          <p:cNvPr id="6" name="TextBox 5">
            <a:extLst>
              <a:ext uri="{FF2B5EF4-FFF2-40B4-BE49-F238E27FC236}">
                <a16:creationId xmlns:a16="http://schemas.microsoft.com/office/drawing/2014/main" id="{5A9F9A1C-9E5F-23E6-87D3-7F80800F92EF}"/>
              </a:ext>
            </a:extLst>
          </p:cNvPr>
          <p:cNvSpPr txBox="1"/>
          <p:nvPr/>
        </p:nvSpPr>
        <p:spPr>
          <a:xfrm>
            <a:off x="8557489" y="6587790"/>
            <a:ext cx="338512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**If Tech Debt Idea then this applies, if not Tech Debt, then C.</a:t>
            </a:r>
          </a:p>
        </p:txBody>
      </p:sp>
    </p:spTree>
    <p:extLst>
      <p:ext uri="{BB962C8B-B14F-4D97-AF65-F5344CB8AC3E}">
        <p14:creationId xmlns:p14="http://schemas.microsoft.com/office/powerpoint/2010/main" val="19005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ody Copy Slides ">
  <a:themeElements>
    <a:clrScheme name="LHH Colours">
      <a:dk1>
        <a:srgbClr val="000000"/>
      </a:dk1>
      <a:lt1>
        <a:srgbClr val="FFFFFF"/>
      </a:lt1>
      <a:dk2>
        <a:srgbClr val="4F185A"/>
      </a:dk2>
      <a:lt2>
        <a:srgbClr val="E5E5E8"/>
      </a:lt2>
      <a:accent1>
        <a:srgbClr val="E23368"/>
      </a:accent1>
      <a:accent2>
        <a:srgbClr val="6D40A7"/>
      </a:accent2>
      <a:accent3>
        <a:srgbClr val="FF8E3A"/>
      </a:accent3>
      <a:accent4>
        <a:srgbClr val="EB5C87"/>
      </a:accent4>
      <a:accent5>
        <a:srgbClr val="8A66B9"/>
      </a:accent5>
      <a:accent6>
        <a:srgbClr val="FFA561"/>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HH-PPT Template-New Brand-20200420.pptx" id="{169DDBFE-BC95-41F3-89BF-1B69C084C1C0}" vid="{5323A2D9-C7A2-4657-A32C-7DDEFA7E4295}"/>
    </a:ext>
  </a:extLst>
</a:theme>
</file>

<file path=ppt/theme/theme3.xml><?xml version="1.0" encoding="utf-8"?>
<a:theme xmlns:a="http://schemas.openxmlformats.org/drawingml/2006/main" name="4_Body Copy Slides ">
  <a:themeElements>
    <a:clrScheme name="LHH Colours">
      <a:dk1>
        <a:srgbClr val="000000"/>
      </a:dk1>
      <a:lt1>
        <a:srgbClr val="FFFFFF"/>
      </a:lt1>
      <a:dk2>
        <a:srgbClr val="4F185A"/>
      </a:dk2>
      <a:lt2>
        <a:srgbClr val="E5E5E8"/>
      </a:lt2>
      <a:accent1>
        <a:srgbClr val="E23368"/>
      </a:accent1>
      <a:accent2>
        <a:srgbClr val="6D40A7"/>
      </a:accent2>
      <a:accent3>
        <a:srgbClr val="FF8E3A"/>
      </a:accent3>
      <a:accent4>
        <a:srgbClr val="EB5C87"/>
      </a:accent4>
      <a:accent5>
        <a:srgbClr val="8A66B9"/>
      </a:accent5>
      <a:accent6>
        <a:srgbClr val="FFA561"/>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ody Copy Slides ">
  <a:themeElements>
    <a:clrScheme name="LHH 2020 1">
      <a:dk1>
        <a:srgbClr val="000000"/>
      </a:dk1>
      <a:lt1>
        <a:srgbClr val="FFFFFF"/>
      </a:lt1>
      <a:dk2>
        <a:srgbClr val="4F185A"/>
      </a:dk2>
      <a:lt2>
        <a:srgbClr val="E5E5E8"/>
      </a:lt2>
      <a:accent1>
        <a:srgbClr val="6D40A7"/>
      </a:accent1>
      <a:accent2>
        <a:srgbClr val="DF3669"/>
      </a:accent2>
      <a:accent3>
        <a:srgbClr val="FF8E3A"/>
      </a:accent3>
      <a:accent4>
        <a:srgbClr val="8A66B9"/>
      </a:accent4>
      <a:accent5>
        <a:srgbClr val="B69FD3"/>
      </a:accent5>
      <a:accent6>
        <a:srgbClr val="FFFFFF"/>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rtlCol="0" anchor="ctr"/>
      <a:lstStyle>
        <a:defPPr algn="ctr">
          <a:defRPr sz="1600"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13CA416DE5C58488B0C76C3E556C09D" ma:contentTypeVersion="13" ma:contentTypeDescription="Create a new document." ma:contentTypeScope="" ma:versionID="15e0381d98944a524553799a19f21280">
  <xsd:schema xmlns:xsd="http://www.w3.org/2001/XMLSchema" xmlns:xs="http://www.w3.org/2001/XMLSchema" xmlns:p="http://schemas.microsoft.com/office/2006/metadata/properties" xmlns:ns2="ef3e6c1f-c762-4666-aa43-adb2bceb5dc8" xmlns:ns3="5d9fd89e-88f7-4026-814e-77ce0b113c26" targetNamespace="http://schemas.microsoft.com/office/2006/metadata/properties" ma:root="true" ma:fieldsID="4d310742ab71395dd207a9beb5f3ad8c" ns2:_="" ns3:_="">
    <xsd:import namespace="ef3e6c1f-c762-4666-aa43-adb2bceb5dc8"/>
    <xsd:import namespace="5d9fd89e-88f7-4026-814e-77ce0b113c2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e6c1f-c762-4666-aa43-adb2bceb5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5a26606-5c73-4822-bc95-38ee462397a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fd89e-88f7-4026-814e-77ce0b113c2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6dfa5b3-e5b6-4458-9a1f-041f96d19404}" ma:internalName="TaxCatchAll" ma:showField="CatchAllData" ma:web="5d9fd89e-88f7-4026-814e-77ce0b113c2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f3e6c1f-c762-4666-aa43-adb2bceb5dc8">
      <Terms xmlns="http://schemas.microsoft.com/office/infopath/2007/PartnerControls"/>
    </lcf76f155ced4ddcb4097134ff3c332f>
    <TaxCatchAll xmlns="5d9fd89e-88f7-4026-814e-77ce0b113c26" xsi:nil="true"/>
    <SharedWithUsers xmlns="5d9fd89e-88f7-4026-814e-77ce0b113c26">
      <UserInfo>
        <DisplayName>Cara BLACK</DisplayName>
        <AccountId>12</AccountId>
        <AccountType/>
      </UserInfo>
      <UserInfo>
        <DisplayName>Caroline Berman</DisplayName>
        <AccountId>13</AccountId>
        <AccountType/>
      </UserInfo>
      <UserInfo>
        <DisplayName>Geoff HUTCHINSON</DisplayName>
        <AccountId>14</AccountId>
        <AccountType/>
      </UserInfo>
      <UserInfo>
        <DisplayName>David Scicluna</DisplayName>
        <AccountId>15</AccountId>
        <AccountType/>
      </UserInfo>
      <UserInfo>
        <DisplayName>Imran JAH</DisplayName>
        <AccountId>16</AccountId>
        <AccountType/>
      </UserInfo>
      <UserInfo>
        <DisplayName>John WU</DisplayName>
        <AccountId>22</AccountId>
        <AccountType/>
      </UserInfo>
      <UserInfo>
        <DisplayName>Izabella KHAZAGEROVA</DisplayName>
        <AccountId>23</AccountId>
        <AccountType/>
      </UserInfo>
      <UserInfo>
        <DisplayName>Greg SIMPSON</DisplayName>
        <AccountId>24</AccountId>
        <AccountType/>
      </UserInfo>
      <UserInfo>
        <DisplayName>Jacoba TOMLINSON</DisplayName>
        <AccountId>11</AccountId>
        <AccountType/>
      </UserInfo>
      <UserInfo>
        <DisplayName>Courtney CAIN</DisplayName>
        <AccountId>60</AccountId>
        <AccountType/>
      </UserInfo>
      <UserInfo>
        <DisplayName>Jamie KOEPKE</DisplayName>
        <AccountId>81</AccountId>
        <AccountType/>
      </UserInfo>
      <UserInfo>
        <DisplayName>Pieter DE VILDER</DisplayName>
        <AccountId>21</AccountId>
        <AccountType/>
      </UserInfo>
      <UserInfo>
        <DisplayName>Matthew THIESSEN</DisplayName>
        <AccountId>61</AccountId>
        <AccountType/>
      </UserInfo>
      <UserInfo>
        <DisplayName>Samantha LAFFERTY</DisplayName>
        <AccountId>365</AccountId>
        <AccountType/>
      </UserInfo>
      <UserInfo>
        <DisplayName>Brenda JOHNSON</DisplayName>
        <AccountId>31</AccountId>
        <AccountType/>
      </UserInfo>
    </SharedWithUsers>
  </documentManagement>
</p:properties>
</file>

<file path=customXml/itemProps1.xml><?xml version="1.0" encoding="utf-8"?>
<ds:datastoreItem xmlns:ds="http://schemas.openxmlformats.org/officeDocument/2006/customXml" ds:itemID="{647ADE7A-E53B-4393-8EF8-6D468947971F}">
  <ds:schemaRefs>
    <ds:schemaRef ds:uri="http://schemas.microsoft.com/sharepoint/v3/contenttype/forms"/>
  </ds:schemaRefs>
</ds:datastoreItem>
</file>

<file path=customXml/itemProps2.xml><?xml version="1.0" encoding="utf-8"?>
<ds:datastoreItem xmlns:ds="http://schemas.openxmlformats.org/officeDocument/2006/customXml" ds:itemID="{410244BB-49CF-4FC5-A16D-CFE5A392382D}">
  <ds:schemaRefs>
    <ds:schemaRef ds:uri="5d9fd89e-88f7-4026-814e-77ce0b113c26"/>
    <ds:schemaRef ds:uri="ef3e6c1f-c762-4666-aa43-adb2bceb5d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F8DD569-2C8E-4229-B590-BEF21DBF4390}">
  <ds:schemaRefs>
    <ds:schemaRef ds:uri="5d9fd89e-88f7-4026-814e-77ce0b113c26"/>
    <ds:schemaRef ds:uri="ef3e6c1f-c762-4666-aa43-adb2bceb5d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2393</Words>
  <Application>Microsoft Office PowerPoint</Application>
  <PresentationFormat>Widescreen</PresentationFormat>
  <Paragraphs>992</Paragraphs>
  <Slides>9</Slides>
  <Notes>0</Notes>
  <HiddenSlides>3</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9</vt:i4>
      </vt:variant>
    </vt:vector>
  </HeadingPairs>
  <TitlesOfParts>
    <vt:vector size="22" baseType="lpstr">
      <vt:lpstr>Arial</vt:lpstr>
      <vt:lpstr>Calibri</vt:lpstr>
      <vt:lpstr>Calibri Light</vt:lpstr>
      <vt:lpstr>Georgia</vt:lpstr>
      <vt:lpstr>Lucida Grande</vt:lpstr>
      <vt:lpstr>Neutraface Text Book</vt:lpstr>
      <vt:lpstr>Noto Sans</vt:lpstr>
      <vt:lpstr>Noto Serif</vt:lpstr>
      <vt:lpstr>Wingdings</vt:lpstr>
      <vt:lpstr>Office Theme</vt:lpstr>
      <vt:lpstr>Body Copy Slides </vt:lpstr>
      <vt:lpstr>4_Body Copy Slides </vt:lpstr>
      <vt:lpstr>2_Body Copy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goes here and here and here.</dc:title>
  <dc:creator>Bryden, Tim</dc:creator>
  <cp:lastModifiedBy>Mukesh KUMAR</cp:lastModifiedBy>
  <cp:revision>2</cp:revision>
  <dcterms:created xsi:type="dcterms:W3CDTF">2023-07-04T12:34:31Z</dcterms:created>
  <dcterms:modified xsi:type="dcterms:W3CDTF">2024-02-12T10:26:07Z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0x010100C13CA416DE5C58488B0C76C3E556C09D</vt:lpwstr>
  </property>
  <property fmtid="{D5CDD505-2E9C-101B-9397-08002B2CF9AE}" pid="3" name="MediaServiceImageTags">
    <vt:lpwstr/>
  </property>
</Properties>
</file>